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8" r:id="rId3"/>
    <p:sldId id="259" r:id="rId4"/>
    <p:sldId id="268" r:id="rId5"/>
    <p:sldId id="291" r:id="rId6"/>
    <p:sldId id="260" r:id="rId7"/>
    <p:sldId id="270" r:id="rId8"/>
    <p:sldId id="262" r:id="rId9"/>
    <p:sldId id="263" r:id="rId10"/>
    <p:sldId id="273" r:id="rId11"/>
    <p:sldId id="266" r:id="rId12"/>
    <p:sldId id="265" r:id="rId13"/>
    <p:sldId id="278" r:id="rId14"/>
    <p:sldId id="264" r:id="rId15"/>
    <p:sldId id="292" r:id="rId16"/>
    <p:sldId id="293" r:id="rId17"/>
    <p:sldId id="294" r:id="rId18"/>
    <p:sldId id="295" r:id="rId19"/>
    <p:sldId id="25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99D000"/>
    <a:srgbClr val="FF2323"/>
    <a:srgbClr val="FF3737"/>
    <a:srgbClr val="FF2D2D"/>
    <a:srgbClr val="FF0066"/>
    <a:srgbClr val="FF33CC"/>
    <a:srgbClr val="FC71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64" autoAdjust="0"/>
    <p:restoredTop sz="94660"/>
  </p:normalViewPr>
  <p:slideViewPr>
    <p:cSldViewPr snapToGrid="0">
      <p:cViewPr>
        <p:scale>
          <a:sx n="101" d="100"/>
          <a:sy n="101" d="100"/>
        </p:scale>
        <p:origin x="600" y="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6" d="100"/>
          <a:sy n="126" d="100"/>
        </p:scale>
        <p:origin x="377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1FBB4-C165-0548-BDD7-79874896AB87}" type="datetimeFigureOut">
              <a:rPr kumimoji="1" lang="zh-CN" altLang="en-US" smtClean="0"/>
              <a:t>2017/4/26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27FAD-A43B-D04F-8F91-981A6169C9C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915EA970-11B8-4028-B349-50319F92AC36}" type="datetimeFigureOut">
              <a:rPr lang="zh-CN" altLang="en-US" smtClean="0"/>
              <a:pPr/>
              <a:t>2017/4/26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1D9D8CC0-EF3B-455B-9246-C6F6E6CD300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7172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yefulpresentations.co.uk/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2" Type="http://schemas.openxmlformats.org/officeDocument/2006/relationships/hyperlink" Target="mailto:info@eyefulpresentations.co.uk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>
            <a:spLocks noChangeArrowheads="1"/>
          </p:cNvSpPr>
          <p:nvPr userDrawn="1"/>
        </p:nvSpPr>
        <p:spPr bwMode="auto">
          <a:xfrm>
            <a:off x="3157738" y="3481046"/>
            <a:ext cx="5787033" cy="494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8839" tIns="54419" rIns="108839" bIns="54419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334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334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334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334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defTabSz="108764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React</a:t>
            </a:r>
            <a:r>
              <a:rPr lang="zh-CN" altLang="en-US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 </a:t>
            </a:r>
            <a:r>
              <a:rPr lang="en-US" altLang="zh-CN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Native</a:t>
            </a:r>
            <a:r>
              <a:rPr lang="zh-CN" altLang="en-US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 </a:t>
            </a:r>
            <a:r>
              <a:rPr lang="en-US" altLang="zh-CN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Implement</a:t>
            </a:r>
            <a:r>
              <a:rPr lang="zh-CN" altLang="en-US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 </a:t>
            </a:r>
            <a:r>
              <a:rPr lang="en-US" altLang="zh-CN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Principle</a:t>
            </a:r>
            <a:r>
              <a:rPr lang="zh-CN" altLang="en-US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 </a:t>
            </a:r>
            <a:r>
              <a:rPr lang="en-US" altLang="zh-CN" sz="2500" dirty="0" smtClean="0">
                <a:solidFill>
                  <a:srgbClr val="00B0F0"/>
                </a:solidFill>
                <a:latin typeface="Broadway" pitchFamily="82" charset="0"/>
                <a:ea typeface="微软雅黑" pitchFamily="34" charset="-122"/>
              </a:rPr>
              <a:t>Analysis</a:t>
            </a:r>
            <a:endParaRPr lang="zh-CN" altLang="en-US" sz="2500" dirty="0">
              <a:solidFill>
                <a:srgbClr val="00B0F0"/>
              </a:solidFill>
              <a:latin typeface="Broadway" pitchFamily="82" charset="0"/>
              <a:ea typeface="微软雅黑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 userDrawn="1"/>
        </p:nvSpPr>
        <p:spPr bwMode="auto">
          <a:xfrm>
            <a:off x="2286151" y="2399282"/>
            <a:ext cx="9928031" cy="82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0622" tIns="40311" rIns="80622" bIns="40311">
            <a:spAutoFit/>
          </a:bodyPr>
          <a:lstStyle/>
          <a:p>
            <a:pPr defTabSz="108764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48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48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48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实现原理分析</a:t>
            </a:r>
            <a:endParaRPr lang="en-US" altLang="zh-CN" sz="48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auto">
          <a:xfrm>
            <a:off x="2583076" y="1750316"/>
            <a:ext cx="1854877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700" dirty="0" smtClean="0">
                <a:solidFill>
                  <a:srgbClr val="FC711C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无线端架构团队</a:t>
            </a:r>
            <a:endParaRPr lang="en-US" altLang="zh-CN" sz="1700" dirty="0">
              <a:solidFill>
                <a:srgbClr val="FC711C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14" name="Text Box 62"/>
          <p:cNvSpPr txBox="1">
            <a:spLocks noChangeArrowheads="1"/>
          </p:cNvSpPr>
          <p:nvPr userDrawn="1"/>
        </p:nvSpPr>
        <p:spPr bwMode="auto">
          <a:xfrm>
            <a:off x="10271143" y="6108781"/>
            <a:ext cx="151140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L="0" defTabSz="914400" eaLnBrk="1" latinLnBrk="0" hangingPunct="1">
              <a:defRPr sz="1800">
                <a:solidFill>
                  <a:schemeClr val="bg2">
                    <a:lumMod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defRPr>
            </a:lvl1pPr>
            <a:lvl2pPr defTabSz="914400" eaLnBrk="1" latinLnBrk="0" hangingPunct="1">
              <a:defRPr sz="1800">
                <a:latin typeface="+mn-lt"/>
                <a:ea typeface="+mn-ea"/>
              </a:defRPr>
            </a:lvl2pPr>
            <a:lvl3pPr defTabSz="914400" eaLnBrk="1" latinLnBrk="0" hangingPunct="1">
              <a:defRPr sz="1800">
                <a:latin typeface="+mn-lt"/>
                <a:ea typeface="+mn-ea"/>
              </a:defRPr>
            </a:lvl3pPr>
            <a:lvl4pPr defTabSz="914400" eaLnBrk="1" latinLnBrk="0" hangingPunct="1">
              <a:defRPr sz="1800">
                <a:latin typeface="+mn-lt"/>
                <a:ea typeface="+mn-ea"/>
              </a:defRPr>
            </a:lvl4pPr>
            <a:lvl5pPr defTabSz="914400" eaLnBrk="1" latinLnBrk="0" hangingPunct="1">
              <a:defRPr sz="1800">
                <a:latin typeface="+mn-lt"/>
                <a:ea typeface="+mn-ea"/>
              </a:defRPr>
            </a:lvl5pPr>
            <a:lvl6pPr>
              <a:defRPr sz="1800">
                <a:latin typeface="+mn-lt"/>
                <a:ea typeface="+mn-ea"/>
              </a:defRPr>
            </a:lvl6pPr>
            <a:lvl7pPr>
              <a:defRPr sz="1800">
                <a:latin typeface="+mn-lt"/>
                <a:ea typeface="+mn-ea"/>
              </a:defRPr>
            </a:lvl7pPr>
            <a:lvl8pPr>
              <a:defRPr sz="1800">
                <a:latin typeface="+mn-lt"/>
                <a:ea typeface="+mn-ea"/>
              </a:defRPr>
            </a:lvl8pPr>
            <a:lvl9pPr>
              <a:defRPr sz="1800">
                <a:latin typeface="+mn-lt"/>
                <a:ea typeface="+mn-ea"/>
              </a:defRPr>
            </a:lvl9pPr>
          </a:lstStyle>
          <a:p>
            <a:r>
              <a:rPr lang="zh-CN" altLang="en-US" sz="1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郭孝星</a:t>
            </a:r>
            <a:endParaRPr lang="en-GB" altLang="zh-CN" sz="1600" dirty="0">
              <a:solidFill>
                <a:schemeClr val="bg1">
                  <a:lumMod val="6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9877405" y="2199773"/>
            <a:ext cx="511552" cy="360000"/>
            <a:chOff x="6410291" y="4692368"/>
            <a:chExt cx="511552" cy="360000"/>
          </a:xfrm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grpSpPr>
        <p:sp>
          <p:nvSpPr>
            <p:cNvPr id="17" name="二十四角星 16"/>
            <p:cNvSpPr/>
            <p:nvPr/>
          </p:nvSpPr>
          <p:spPr>
            <a:xfrm>
              <a:off x="6411097" y="4692368"/>
              <a:ext cx="360000" cy="360000"/>
            </a:xfrm>
            <a:prstGeom prst="star24">
              <a:avLst/>
            </a:prstGeom>
            <a:solidFill>
              <a:srgbClr val="0070C0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 dirty="0">
                <a:solidFill>
                  <a:prstClr val="white"/>
                </a:solidFill>
                <a:ea typeface="微软雅黑" pitchFamily="34" charset="-122"/>
                <a:cs typeface="Lao UI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20430396">
              <a:off x="6410291" y="4727585"/>
              <a:ext cx="51155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 smtClean="0">
                  <a:solidFill>
                    <a:prstClr val="white"/>
                  </a:solidFill>
                  <a:ea typeface="微软雅黑" pitchFamily="34" charset="-122"/>
                </a:rPr>
                <a:t>V1</a:t>
              </a:r>
              <a:endParaRPr lang="zh-CN" altLang="en-US" sz="1050" dirty="0">
                <a:solidFill>
                  <a:prstClr val="white"/>
                </a:solidFill>
                <a:ea typeface="微软雅黑" pitchFamily="34" charset="-122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5200" y="3392783"/>
            <a:ext cx="5904000" cy="14370"/>
          </a:xfrm>
          <a:prstGeom prst="rect">
            <a:avLst/>
          </a:prstGeom>
        </p:spPr>
      </p:pic>
      <p:pic>
        <p:nvPicPr>
          <p:cNvPr id="42" name="Picture 2" descr="PPECLOGO-eff-0-1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7754" y="2314608"/>
            <a:ext cx="1060349" cy="7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3" descr="PPECLOGO-eff-0-2"/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0015" y="2691407"/>
            <a:ext cx="1096814" cy="83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PPECLOGO-eff-0-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1292" y="875778"/>
            <a:ext cx="3013731" cy="237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5" descr="PPECLOGO-eff-0-1"/>
          <p:cNvPicPr>
            <a:picLocks noChangeAspect="1" noChangeArrowheads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28277" y="3199070"/>
            <a:ext cx="524127" cy="39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6" descr="PPECLOGO-eff-0-1"/>
          <p:cNvPicPr>
            <a:picLocks noChangeAspect="1" noChangeArrowheads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61131" y="2217945"/>
            <a:ext cx="401158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PPECLOGO-eff-0-2"/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38658" y="2002148"/>
            <a:ext cx="981731" cy="7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9" descr="PPECLOGO-eff-5-4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22783" y="2634627"/>
            <a:ext cx="1477636" cy="112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10" descr="PPECLOGO-eff-5-2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30380" y="3057539"/>
            <a:ext cx="1834444" cy="143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1" descr="PPECLOGO-eff-5-4"/>
          <p:cNvPicPr>
            <a:picLocks noChangeAspect="1" noChangeArrowheads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46943" y="2153337"/>
            <a:ext cx="1116794" cy="8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2" descr="PPECLOGO-eff-0-1"/>
          <p:cNvPicPr>
            <a:picLocks noChangeAspect="1" noChangeArrowheads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03641" y="3052919"/>
            <a:ext cx="522112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3" descr="PPECLOGO-eff-0-1"/>
          <p:cNvPicPr>
            <a:picLocks noChangeAspect="1" noChangeArrowheads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615721" y="1792999"/>
            <a:ext cx="522110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4" descr="PPECLOGO-eff2-1-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43853" y="2223893"/>
            <a:ext cx="1697365" cy="142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15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44467" y="2213814"/>
            <a:ext cx="437445" cy="36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16" descr="PPECLOGO-eff2-1-4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80181" y="2753060"/>
            <a:ext cx="703540" cy="58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7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09426" y="2262802"/>
            <a:ext cx="360841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8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5831" y="2874012"/>
            <a:ext cx="282222" cy="23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7" descr="PPECLOGO-eff-0-1" hidden="1"/>
          <p:cNvPicPr>
            <a:picLocks noChangeAspect="1" noChangeArrowheads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99499" y="2416636"/>
            <a:ext cx="197556" cy="14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08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rAng="0" ptsTypes="">
                                      <p:cBhvr>
                                        <p:cTn id="39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2.22222E-6 L -0.31628 -2.22222E-6 " pathEditMode="relative" rAng="0" ptsTypes="AA">
                                      <p:cBhvr>
                                        <p:cTn id="41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20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08 -3.7037E-7 L -0.4668 -3.7037E-7 " pathEditMode="relative" rAng="0" ptsTypes="AA">
                                      <p:cBhvr>
                                        <p:cTn id="43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594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11111E-6 L -0.19531 1.11111E-6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4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-0.43594 2.59259E-6 " pathEditMode="relative" rAng="0" ptsTypes="AA">
                                      <p:cBhvr>
                                        <p:cTn id="47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85185E-6 L -0.33577 -1.85185E-6 " pathEditMode="relative" rAng="0" ptsTypes="AA">
                                      <p:cBhvr>
                                        <p:cTn id="49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88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0.43906 -2.96296E-6 " pathEditMode="relative" rAng="0" ptsTypes="AA">
                                      <p:cBhvr>
                                        <p:cTn id="55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953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96296E-6 L 0.62813 2.96296E-6 " pathEditMode="relative" rAng="0" ptsTypes="AA">
                                      <p:cBhvr>
                                        <p:cTn id="57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06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0.42461 4.07407E-6 " pathEditMode="relative" rAng="0" ptsTypes="AA">
                                      <p:cBhvr>
                                        <p:cTn id="59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4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53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53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53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53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1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8" dur="5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0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4500"/>
                            </p:stCondLst>
                            <p:childTnLst>
                              <p:par>
                                <p:cTn id="1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500"/>
                            </p:stCondLst>
                            <p:childTnLst>
                              <p:par>
                                <p:cTn id="157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2" grpId="1"/>
      <p:bldP spid="13" grpId="0"/>
      <p:bldP spid="1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8"/>
          <p:cNvSpPr>
            <a:spLocks/>
          </p:cNvSpPr>
          <p:nvPr userDrawn="1"/>
        </p:nvSpPr>
        <p:spPr bwMode="auto">
          <a:xfrm>
            <a:off x="4763417" y="3213168"/>
            <a:ext cx="3168650" cy="359833"/>
          </a:xfrm>
          <a:custGeom>
            <a:avLst/>
            <a:gdLst>
              <a:gd name="T0" fmla="*/ 0 w 1996"/>
              <a:gd name="T1" fmla="*/ 0 h 272"/>
              <a:gd name="T2" fmla="*/ 998 w 1996"/>
              <a:gd name="T3" fmla="*/ 0 h 272"/>
              <a:gd name="T4" fmla="*/ 1134 w 1996"/>
              <a:gd name="T5" fmla="*/ 91 h 272"/>
              <a:gd name="T6" fmla="*/ 1996 w 1996"/>
              <a:gd name="T7" fmla="*/ 91 h 272"/>
              <a:gd name="T8" fmla="*/ 1996 w 1996"/>
              <a:gd name="T9" fmla="*/ 272 h 272"/>
              <a:gd name="T10" fmla="*/ 0 w 1996"/>
              <a:gd name="T11" fmla="*/ 272 h 272"/>
              <a:gd name="T12" fmla="*/ 0 w 1996"/>
              <a:gd name="T13" fmla="*/ 0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6" h="272">
                <a:moveTo>
                  <a:pt x="0" y="0"/>
                </a:moveTo>
                <a:lnTo>
                  <a:pt x="998" y="0"/>
                </a:lnTo>
                <a:lnTo>
                  <a:pt x="1134" y="91"/>
                </a:lnTo>
                <a:lnTo>
                  <a:pt x="1996" y="91"/>
                </a:lnTo>
                <a:lnTo>
                  <a:pt x="1996" y="272"/>
                </a:lnTo>
                <a:lnTo>
                  <a:pt x="0" y="27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3000"/>
            </a:sysClr>
          </a:solidFill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3" name="Freeform 11"/>
          <p:cNvSpPr>
            <a:spLocks/>
          </p:cNvSpPr>
          <p:nvPr userDrawn="1"/>
        </p:nvSpPr>
        <p:spPr bwMode="auto">
          <a:xfrm>
            <a:off x="4763417" y="3189354"/>
            <a:ext cx="3168650" cy="359833"/>
          </a:xfrm>
          <a:custGeom>
            <a:avLst/>
            <a:gdLst>
              <a:gd name="T0" fmla="*/ 0 w 1996"/>
              <a:gd name="T1" fmla="*/ 0 h 272"/>
              <a:gd name="T2" fmla="*/ 998 w 1996"/>
              <a:gd name="T3" fmla="*/ 0 h 272"/>
              <a:gd name="T4" fmla="*/ 1134 w 1996"/>
              <a:gd name="T5" fmla="*/ 91 h 272"/>
              <a:gd name="T6" fmla="*/ 1996 w 1996"/>
              <a:gd name="T7" fmla="*/ 91 h 272"/>
              <a:gd name="T8" fmla="*/ 1996 w 1996"/>
              <a:gd name="T9" fmla="*/ 272 h 272"/>
              <a:gd name="T10" fmla="*/ 0 w 1996"/>
              <a:gd name="T11" fmla="*/ 272 h 272"/>
              <a:gd name="T12" fmla="*/ 0 w 1996"/>
              <a:gd name="T13" fmla="*/ 0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6" h="272">
                <a:moveTo>
                  <a:pt x="0" y="0"/>
                </a:moveTo>
                <a:lnTo>
                  <a:pt x="998" y="0"/>
                </a:lnTo>
                <a:lnTo>
                  <a:pt x="1134" y="91"/>
                </a:lnTo>
                <a:lnTo>
                  <a:pt x="1996" y="91"/>
                </a:lnTo>
                <a:lnTo>
                  <a:pt x="1996" y="272"/>
                </a:lnTo>
                <a:lnTo>
                  <a:pt x="0" y="272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>
              <a:alpha val="999"/>
            </a:sysClr>
          </a:solidFill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4" name="Rectangle 23"/>
          <p:cNvSpPr>
            <a:spLocks noChangeArrowheads="1"/>
          </p:cNvSpPr>
          <p:nvPr userDrawn="1"/>
        </p:nvSpPr>
        <p:spPr bwMode="auto">
          <a:xfrm>
            <a:off x="6347745" y="0"/>
            <a:ext cx="45719" cy="6859588"/>
          </a:xfrm>
          <a:prstGeom prst="rect">
            <a:avLst/>
          </a:prstGeom>
          <a:gradFill rotWithShape="1">
            <a:gsLst>
              <a:gs pos="0">
                <a:srgbClr val="EEECE1"/>
              </a:gs>
              <a:gs pos="50000">
                <a:srgbClr val="EEECE1">
                  <a:gamma/>
                  <a:tint val="0"/>
                  <a:invGamma/>
                </a:srgbClr>
              </a:gs>
              <a:gs pos="100000">
                <a:srgbClr val="EEECE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5" name="Rectangle 24"/>
          <p:cNvSpPr>
            <a:spLocks noChangeArrowheads="1"/>
          </p:cNvSpPr>
          <p:nvPr userDrawn="1"/>
        </p:nvSpPr>
        <p:spPr bwMode="auto">
          <a:xfrm>
            <a:off x="6311230" y="0"/>
            <a:ext cx="45719" cy="6859588"/>
          </a:xfrm>
          <a:prstGeom prst="rect">
            <a:avLst/>
          </a:prstGeom>
          <a:gradFill rotWithShape="1">
            <a:gsLst>
              <a:gs pos="0">
                <a:srgbClr val="EEECE1"/>
              </a:gs>
              <a:gs pos="50000">
                <a:srgbClr val="EEECE1">
                  <a:gamma/>
                  <a:tint val="0"/>
                  <a:invGamma/>
                </a:srgbClr>
              </a:gs>
              <a:gs pos="100000">
                <a:srgbClr val="EEECE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6" name="Line 25"/>
          <p:cNvSpPr>
            <a:spLocks noChangeShapeType="1"/>
          </p:cNvSpPr>
          <p:nvPr userDrawn="1"/>
        </p:nvSpPr>
        <p:spPr bwMode="auto">
          <a:xfrm>
            <a:off x="-1" y="3213167"/>
            <a:ext cx="12190413" cy="0"/>
          </a:xfrm>
          <a:prstGeom prst="line">
            <a:avLst/>
          </a:prstGeom>
          <a:noFill/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7" name="Line 26"/>
          <p:cNvSpPr>
            <a:spLocks noChangeShapeType="1"/>
          </p:cNvSpPr>
          <p:nvPr userDrawn="1"/>
        </p:nvSpPr>
        <p:spPr bwMode="auto">
          <a:xfrm>
            <a:off x="0" y="3573000"/>
            <a:ext cx="12190412" cy="0"/>
          </a:xfrm>
          <a:prstGeom prst="line">
            <a:avLst/>
          </a:prstGeom>
          <a:noFill/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grpSp>
        <p:nvGrpSpPr>
          <p:cNvPr id="8" name="Group 27"/>
          <p:cNvGrpSpPr>
            <a:grpSpLocks/>
          </p:cNvGrpSpPr>
          <p:nvPr userDrawn="1"/>
        </p:nvGrpSpPr>
        <p:grpSpPr bwMode="auto">
          <a:xfrm>
            <a:off x="4979317" y="3329583"/>
            <a:ext cx="2857500" cy="198438"/>
            <a:chOff x="1987" y="2010"/>
            <a:chExt cx="1800" cy="150"/>
          </a:xfrm>
        </p:grpSpPr>
        <p:sp>
          <p:nvSpPr>
            <p:cNvPr id="9" name="WordArt 28"/>
            <p:cNvSpPr>
              <a:spLocks noChangeArrowheads="1" noChangeShapeType="1" noTextEdit="1"/>
            </p:cNvSpPr>
            <p:nvPr/>
          </p:nvSpPr>
          <p:spPr bwMode="auto">
            <a:xfrm>
              <a:off x="1987" y="2010"/>
              <a:ext cx="862" cy="150"/>
            </a:xfrm>
            <a:prstGeom prst="rect">
              <a:avLst/>
            </a:pr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1218892" fontAlgn="base" latinLnBrk="1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4000" kern="10" dirty="0" smtClean="0">
                  <a:solidFill>
                    <a:srgbClr val="FFFFFF"/>
                  </a:solidFill>
                  <a:latin typeface="Arial Black"/>
                  <a:ea typeface="微软雅黑" pitchFamily="34" charset="-122"/>
                </a:rPr>
                <a:t>THANKS</a:t>
              </a:r>
              <a:endParaRPr kumimoji="1" lang="zh-CN" altLang="en-US" sz="4000" kern="10" dirty="0" smtClean="0">
                <a:solidFill>
                  <a:srgbClr val="FFFFFF"/>
                </a:solidFill>
                <a:latin typeface="Arial Black"/>
                <a:ea typeface="微软雅黑" pitchFamily="34" charset="-122"/>
              </a:endParaRPr>
            </a:p>
          </p:txBody>
        </p:sp>
        <p:sp>
          <p:nvSpPr>
            <p:cNvPr id="10" name="WordArt 29"/>
            <p:cNvSpPr>
              <a:spLocks noChangeArrowheads="1" noChangeShapeType="1" noTextEdit="1"/>
            </p:cNvSpPr>
            <p:nvPr/>
          </p:nvSpPr>
          <p:spPr bwMode="auto">
            <a:xfrm>
              <a:off x="2901" y="2024"/>
              <a:ext cx="886" cy="136"/>
            </a:xfrm>
            <a:prstGeom prst="rect">
              <a:avLst/>
            </a:prstGeom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defTabSz="1218892" fontAlgn="base" latinLnBrk="1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4000" i="1" kern="10" dirty="0" smtClean="0">
                  <a:solidFill>
                    <a:srgbClr val="FFFFFF"/>
                  </a:solidFill>
                  <a:latin typeface="돋움"/>
                  <a:ea typeface="돋움"/>
                </a:rPr>
                <a:t>for your time</a:t>
              </a:r>
              <a:endParaRPr kumimoji="1" lang="zh-CN" altLang="en-US" sz="4000" i="1" kern="10" dirty="0" smtClean="0">
                <a:solidFill>
                  <a:srgbClr val="FFFFFF"/>
                </a:solidFill>
                <a:latin typeface="돋움"/>
                <a:ea typeface="돋움"/>
              </a:endParaRPr>
            </a:p>
          </p:txBody>
        </p:sp>
      </p:grpSp>
      <p:sp>
        <p:nvSpPr>
          <p:cNvPr id="11" name="AutoShape 30"/>
          <p:cNvSpPr>
            <a:spLocks noChangeArrowheads="1"/>
          </p:cNvSpPr>
          <p:nvPr userDrawn="1"/>
        </p:nvSpPr>
        <p:spPr bwMode="auto">
          <a:xfrm>
            <a:off x="4676105" y="3285928"/>
            <a:ext cx="552450" cy="459053"/>
          </a:xfrm>
          <a:prstGeom prst="star16">
            <a:avLst>
              <a:gd name="adj" fmla="val 22046"/>
            </a:avLst>
          </a:prstGeom>
          <a:gradFill rotWithShape="1">
            <a:gsLst>
              <a:gs pos="0">
                <a:sysClr val="window" lastClr="FFFFFF"/>
              </a:gs>
              <a:gs pos="100000">
                <a:sysClr val="window" lastClr="FFFFFF">
                  <a:gamma/>
                  <a:tint val="0"/>
                  <a:invGamma/>
                  <a:alpha val="0"/>
                </a:sys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2" name="AutoShape 31"/>
          <p:cNvSpPr>
            <a:spLocks noChangeArrowheads="1"/>
          </p:cNvSpPr>
          <p:nvPr userDrawn="1"/>
        </p:nvSpPr>
        <p:spPr bwMode="auto">
          <a:xfrm>
            <a:off x="4552280" y="3198614"/>
            <a:ext cx="792162" cy="636323"/>
          </a:xfrm>
          <a:prstGeom prst="star4">
            <a:avLst>
              <a:gd name="adj" fmla="val 5412"/>
            </a:avLst>
          </a:prstGeom>
          <a:gradFill rotWithShape="1">
            <a:gsLst>
              <a:gs pos="0">
                <a:sysClr val="window" lastClr="FFFFFF"/>
              </a:gs>
              <a:gs pos="100000">
                <a:sysClr val="window" lastClr="FFFFFF">
                  <a:gamma/>
                  <a:tint val="0"/>
                  <a:invGamma/>
                  <a:alpha val="0"/>
                </a:sys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3" name="AutoShape 32"/>
          <p:cNvSpPr>
            <a:spLocks noChangeArrowheads="1"/>
          </p:cNvSpPr>
          <p:nvPr userDrawn="1"/>
        </p:nvSpPr>
        <p:spPr bwMode="auto">
          <a:xfrm rot="-2690537">
            <a:off x="4458620" y="3133792"/>
            <a:ext cx="981075" cy="787135"/>
          </a:xfrm>
          <a:prstGeom prst="star4">
            <a:avLst>
              <a:gd name="adj" fmla="val 5412"/>
            </a:avLst>
          </a:prstGeom>
          <a:gradFill rotWithShape="1">
            <a:gsLst>
              <a:gs pos="0">
                <a:sysClr val="window" lastClr="FFFFFF"/>
              </a:gs>
              <a:gs pos="100000">
                <a:sysClr val="window" lastClr="FFFFFF">
                  <a:gamma/>
                  <a:tint val="0"/>
                  <a:invGamma/>
                  <a:alpha val="0"/>
                </a:sys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4" name="Line 33"/>
          <p:cNvSpPr>
            <a:spLocks noChangeShapeType="1"/>
          </p:cNvSpPr>
          <p:nvPr userDrawn="1"/>
        </p:nvSpPr>
        <p:spPr bwMode="auto">
          <a:xfrm flipV="1">
            <a:off x="4763417" y="0"/>
            <a:ext cx="0" cy="6859588"/>
          </a:xfrm>
          <a:prstGeom prst="line">
            <a:avLst/>
          </a:prstGeom>
          <a:noFill/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5" name="Line 34"/>
          <p:cNvSpPr>
            <a:spLocks noChangeShapeType="1"/>
          </p:cNvSpPr>
          <p:nvPr userDrawn="1"/>
        </p:nvSpPr>
        <p:spPr bwMode="auto">
          <a:xfrm flipV="1">
            <a:off x="7932067" y="0"/>
            <a:ext cx="0" cy="6859588"/>
          </a:xfrm>
          <a:prstGeom prst="line">
            <a:avLst/>
          </a:prstGeom>
          <a:noFill/>
          <a:ln w="9525">
            <a:solidFill>
              <a:sysClr val="window" lastClr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6" name="AutoShape 35"/>
          <p:cNvSpPr>
            <a:spLocks noChangeArrowheads="1"/>
          </p:cNvSpPr>
          <p:nvPr userDrawn="1"/>
        </p:nvSpPr>
        <p:spPr bwMode="auto">
          <a:xfrm flipH="1">
            <a:off x="7465345" y="3240947"/>
            <a:ext cx="758825" cy="609865"/>
          </a:xfrm>
          <a:prstGeom prst="star4">
            <a:avLst>
              <a:gd name="adj" fmla="val 5519"/>
            </a:avLst>
          </a:prstGeom>
          <a:gradFill rotWithShape="1">
            <a:gsLst>
              <a:gs pos="0">
                <a:sysClr val="window" lastClr="FFFFFF"/>
              </a:gs>
              <a:gs pos="100000">
                <a:sysClr val="window" lastClr="FFFFFF">
                  <a:gamma/>
                  <a:tint val="0"/>
                  <a:invGamma/>
                  <a:alpha val="0"/>
                </a:sys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17" name="AutoShape 36"/>
          <p:cNvSpPr>
            <a:spLocks noChangeArrowheads="1"/>
          </p:cNvSpPr>
          <p:nvPr userDrawn="1"/>
        </p:nvSpPr>
        <p:spPr bwMode="auto">
          <a:xfrm rot="18909463" flipV="1">
            <a:off x="7533608" y="3284604"/>
            <a:ext cx="625475" cy="502708"/>
          </a:xfrm>
          <a:prstGeom prst="star4">
            <a:avLst>
              <a:gd name="adj" fmla="val 5481"/>
            </a:avLst>
          </a:prstGeom>
          <a:gradFill rotWithShape="1">
            <a:gsLst>
              <a:gs pos="0">
                <a:sysClr val="window" lastClr="FFFFFF"/>
              </a:gs>
              <a:gs pos="100000">
                <a:sysClr val="window" lastClr="FFFFFF">
                  <a:gamma/>
                  <a:tint val="0"/>
                  <a:invGamma/>
                  <a:alpha val="0"/>
                </a:sys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1218892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itchFamily="34" charset="-122"/>
            </a:endParaRPr>
          </a:p>
        </p:txBody>
      </p:sp>
      <p:sp>
        <p:nvSpPr>
          <p:cNvPr id="21" name="Oval 60">
            <a:hlinkClick r:id="rId2"/>
          </p:cNvPr>
          <p:cNvSpPr>
            <a:spLocks noChangeArrowheads="1"/>
          </p:cNvSpPr>
          <p:nvPr userDrawn="1"/>
        </p:nvSpPr>
        <p:spPr bwMode="auto">
          <a:xfrm>
            <a:off x="5967477" y="2757243"/>
            <a:ext cx="444010" cy="523875"/>
          </a:xfrm>
          <a:prstGeom prst="ellipse">
            <a:avLst/>
          </a:prstGeom>
          <a:solidFill>
            <a:srgbClr val="0079C5">
              <a:alpha val="0"/>
            </a:srgbClr>
          </a:solidFill>
          <a:ln w="33338">
            <a:noFill/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000000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22" name="Oval 61">
            <a:hlinkClick r:id="rId3"/>
          </p:cNvPr>
          <p:cNvSpPr>
            <a:spLocks noChangeArrowheads="1"/>
          </p:cNvSpPr>
          <p:nvPr userDrawn="1"/>
        </p:nvSpPr>
        <p:spPr bwMode="auto">
          <a:xfrm>
            <a:off x="5979439" y="3565675"/>
            <a:ext cx="420086" cy="521494"/>
          </a:xfrm>
          <a:prstGeom prst="ellipse">
            <a:avLst/>
          </a:prstGeom>
          <a:solidFill>
            <a:srgbClr val="0079C5">
              <a:alpha val="0"/>
            </a:srgbClr>
          </a:solidFill>
          <a:ln w="33338">
            <a:noFill/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000000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23" name="矩形​​ 5"/>
          <p:cNvSpPr>
            <a:spLocks noChangeArrowheads="1"/>
          </p:cNvSpPr>
          <p:nvPr userDrawn="1"/>
        </p:nvSpPr>
        <p:spPr bwMode="auto">
          <a:xfrm>
            <a:off x="1" y="405460"/>
            <a:ext cx="12190412" cy="4079229"/>
          </a:xfrm>
          <a:prstGeom prst="rect">
            <a:avLst/>
          </a:prstGeom>
          <a:solidFill>
            <a:srgbClr val="00ADDC"/>
          </a:solidFill>
          <a:ln w="9525" cmpd="sng">
            <a:noFill/>
            <a:miter lim="800000"/>
            <a:headEnd/>
            <a:tailEnd/>
          </a:ln>
        </p:spPr>
        <p:txBody>
          <a:bodyPr lIns="287926" tIns="45708" rIns="91417" bIns="45708" anchor="b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zh-CN" sz="28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4" name="TextBox 19"/>
          <p:cNvSpPr txBox="1">
            <a:spLocks noChangeArrowheads="1"/>
          </p:cNvSpPr>
          <p:nvPr userDrawn="1"/>
        </p:nvSpPr>
        <p:spPr bwMode="auto">
          <a:xfrm>
            <a:off x="6804028" y="4219330"/>
            <a:ext cx="184684" cy="461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17" tIns="45708" rIns="91417" bIns="45708">
            <a:spAutoFit/>
          </a:bodyPr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25" name="Line 33"/>
          <p:cNvSpPr>
            <a:spLocks noChangeShapeType="1"/>
          </p:cNvSpPr>
          <p:nvPr userDrawn="1"/>
        </p:nvSpPr>
        <p:spPr bwMode="auto">
          <a:xfrm flipV="1">
            <a:off x="6187893" y="1671390"/>
            <a:ext cx="1587" cy="2700338"/>
          </a:xfrm>
          <a:prstGeom prst="line">
            <a:avLst/>
          </a:prstGeom>
          <a:noFill/>
          <a:ln w="33338">
            <a:solidFill>
              <a:srgbClr val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26" name="Line 5"/>
          <p:cNvSpPr>
            <a:spLocks noChangeShapeType="1"/>
          </p:cNvSpPr>
          <p:nvPr userDrawn="1"/>
        </p:nvSpPr>
        <p:spPr bwMode="auto">
          <a:xfrm>
            <a:off x="0" y="3913340"/>
            <a:ext cx="1922980" cy="15477"/>
          </a:xfrm>
          <a:prstGeom prst="line">
            <a:avLst/>
          </a:prstGeom>
          <a:noFill/>
          <a:ln w="33338">
            <a:solidFill>
              <a:srgbClr val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27" name="Freeform 18"/>
          <p:cNvSpPr>
            <a:spLocks/>
          </p:cNvSpPr>
          <p:nvPr userDrawn="1"/>
        </p:nvSpPr>
        <p:spPr bwMode="auto">
          <a:xfrm>
            <a:off x="1915042" y="2767957"/>
            <a:ext cx="201612" cy="1279922"/>
          </a:xfrm>
          <a:custGeom>
            <a:avLst/>
            <a:gdLst>
              <a:gd name="T0" fmla="*/ 127 w 127"/>
              <a:gd name="T1" fmla="*/ 0 h 1075"/>
              <a:gd name="T2" fmla="*/ 0 w 127"/>
              <a:gd name="T3" fmla="*/ 1075 h 1075"/>
              <a:gd name="T4" fmla="*/ 127 w 127"/>
              <a:gd name="T5" fmla="*/ 0 h 1075"/>
              <a:gd name="T6" fmla="*/ 0 60000 65536"/>
              <a:gd name="T7" fmla="*/ 0 60000 65536"/>
              <a:gd name="T8" fmla="*/ 0 60000 65536"/>
              <a:gd name="T9" fmla="*/ 0 w 127"/>
              <a:gd name="T10" fmla="*/ 0 h 1075"/>
              <a:gd name="T11" fmla="*/ 127 w 127"/>
              <a:gd name="T12" fmla="*/ 1075 h 10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7" h="1075">
                <a:moveTo>
                  <a:pt x="127" y="0"/>
                </a:moveTo>
                <a:lnTo>
                  <a:pt x="0" y="1075"/>
                </a:lnTo>
                <a:lnTo>
                  <a:pt x="127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28" name="Line 19"/>
          <p:cNvSpPr>
            <a:spLocks noChangeShapeType="1"/>
          </p:cNvSpPr>
          <p:nvPr userDrawn="1"/>
        </p:nvSpPr>
        <p:spPr bwMode="auto">
          <a:xfrm flipH="1">
            <a:off x="1922979" y="2740573"/>
            <a:ext cx="200025" cy="1188244"/>
          </a:xfrm>
          <a:prstGeom prst="line">
            <a:avLst/>
          </a:prstGeom>
          <a:noFill/>
          <a:ln w="33338">
            <a:solidFill>
              <a:sysClr val="window" lastClr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29" name="Freeform 20"/>
          <p:cNvSpPr>
            <a:spLocks/>
          </p:cNvSpPr>
          <p:nvPr userDrawn="1"/>
        </p:nvSpPr>
        <p:spPr bwMode="auto">
          <a:xfrm>
            <a:off x="3266002" y="2561978"/>
            <a:ext cx="7938" cy="1806178"/>
          </a:xfrm>
          <a:custGeom>
            <a:avLst/>
            <a:gdLst>
              <a:gd name="T0" fmla="*/ 0 w 5"/>
              <a:gd name="T1" fmla="*/ 0 h 1517"/>
              <a:gd name="T2" fmla="*/ 5 w 5"/>
              <a:gd name="T3" fmla="*/ 1517 h 1517"/>
              <a:gd name="T4" fmla="*/ 0 w 5"/>
              <a:gd name="T5" fmla="*/ 0 h 1517"/>
              <a:gd name="T6" fmla="*/ 0 60000 65536"/>
              <a:gd name="T7" fmla="*/ 0 60000 65536"/>
              <a:gd name="T8" fmla="*/ 0 60000 65536"/>
              <a:gd name="T9" fmla="*/ 0 w 5"/>
              <a:gd name="T10" fmla="*/ 0 h 1517"/>
              <a:gd name="T11" fmla="*/ 5 w 5"/>
              <a:gd name="T12" fmla="*/ 1517 h 151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" h="1517">
                <a:moveTo>
                  <a:pt x="0" y="0"/>
                </a:moveTo>
                <a:lnTo>
                  <a:pt x="5" y="151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30" name="Line 21"/>
          <p:cNvSpPr>
            <a:spLocks noChangeShapeType="1"/>
          </p:cNvSpPr>
          <p:nvPr userDrawn="1"/>
        </p:nvSpPr>
        <p:spPr bwMode="auto">
          <a:xfrm>
            <a:off x="3135827" y="2561978"/>
            <a:ext cx="7938" cy="1806178"/>
          </a:xfrm>
          <a:prstGeom prst="line">
            <a:avLst/>
          </a:prstGeom>
          <a:noFill/>
          <a:ln w="33338">
            <a:solidFill>
              <a:sysClr val="window" lastClr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31" name="Oval 22"/>
          <p:cNvSpPr>
            <a:spLocks noChangeArrowheads="1"/>
          </p:cNvSpPr>
          <p:nvPr userDrawn="1"/>
        </p:nvSpPr>
        <p:spPr bwMode="auto">
          <a:xfrm>
            <a:off x="5679445" y="692696"/>
            <a:ext cx="1008109" cy="978694"/>
          </a:xfrm>
          <a:prstGeom prst="ellipse">
            <a:avLst/>
          </a:prstGeom>
          <a:noFill/>
          <a:ln w="33338">
            <a:solidFill>
              <a:srgbClr val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课件制作</a:t>
            </a:r>
          </a:p>
        </p:txBody>
      </p:sp>
      <p:grpSp>
        <p:nvGrpSpPr>
          <p:cNvPr id="32" name="Group 55"/>
          <p:cNvGrpSpPr>
            <a:grpSpLocks/>
          </p:cNvGrpSpPr>
          <p:nvPr userDrawn="1"/>
        </p:nvGrpSpPr>
        <p:grpSpPr bwMode="auto">
          <a:xfrm>
            <a:off x="5907429" y="1965479"/>
            <a:ext cx="564102" cy="523876"/>
            <a:chOff x="3202" y="1887"/>
            <a:chExt cx="554" cy="556"/>
          </a:xfrm>
        </p:grpSpPr>
        <p:sp>
          <p:nvSpPr>
            <p:cNvPr id="33" name="Oval 25"/>
            <p:cNvSpPr>
              <a:spLocks noChangeArrowheads="1"/>
            </p:cNvSpPr>
            <p:nvPr/>
          </p:nvSpPr>
          <p:spPr bwMode="auto">
            <a:xfrm>
              <a:off x="3202" y="1887"/>
              <a:ext cx="554" cy="556"/>
            </a:xfrm>
            <a:prstGeom prst="ellipse">
              <a:avLst/>
            </a:prstGeom>
            <a:solidFill>
              <a:srgbClr val="4F81BD"/>
            </a:solidFill>
            <a:ln w="33338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34" name="Freeform 26"/>
            <p:cNvSpPr>
              <a:spLocks/>
            </p:cNvSpPr>
            <p:nvPr/>
          </p:nvSpPr>
          <p:spPr bwMode="auto">
            <a:xfrm>
              <a:off x="3414" y="1973"/>
              <a:ext cx="132" cy="382"/>
            </a:xfrm>
            <a:custGeom>
              <a:avLst/>
              <a:gdLst>
                <a:gd name="T0" fmla="*/ 73 w 74"/>
                <a:gd name="T1" fmla="*/ 185 h 213"/>
                <a:gd name="T2" fmla="*/ 67 w 74"/>
                <a:gd name="T3" fmla="*/ 176 h 213"/>
                <a:gd name="T4" fmla="*/ 53 w 74"/>
                <a:gd name="T5" fmla="*/ 162 h 213"/>
                <a:gd name="T6" fmla="*/ 44 w 74"/>
                <a:gd name="T7" fmla="*/ 156 h 213"/>
                <a:gd name="T8" fmla="*/ 41 w 74"/>
                <a:gd name="T9" fmla="*/ 157 h 213"/>
                <a:gd name="T10" fmla="*/ 41 w 74"/>
                <a:gd name="T11" fmla="*/ 146 h 213"/>
                <a:gd name="T12" fmla="*/ 41 w 74"/>
                <a:gd name="T13" fmla="*/ 77 h 213"/>
                <a:gd name="T14" fmla="*/ 43 w 74"/>
                <a:gd name="T15" fmla="*/ 63 h 213"/>
                <a:gd name="T16" fmla="*/ 48 w 74"/>
                <a:gd name="T17" fmla="*/ 61 h 213"/>
                <a:gd name="T18" fmla="*/ 56 w 74"/>
                <a:gd name="T19" fmla="*/ 54 h 213"/>
                <a:gd name="T20" fmla="*/ 68 w 74"/>
                <a:gd name="T21" fmla="*/ 33 h 213"/>
                <a:gd name="T22" fmla="*/ 70 w 74"/>
                <a:gd name="T23" fmla="*/ 23 h 213"/>
                <a:gd name="T24" fmla="*/ 68 w 74"/>
                <a:gd name="T25" fmla="*/ 19 h 213"/>
                <a:gd name="T26" fmla="*/ 60 w 74"/>
                <a:gd name="T27" fmla="*/ 13 h 213"/>
                <a:gd name="T28" fmla="*/ 43 w 74"/>
                <a:gd name="T29" fmla="*/ 3 h 213"/>
                <a:gd name="T30" fmla="*/ 29 w 74"/>
                <a:gd name="T31" fmla="*/ 7 h 213"/>
                <a:gd name="T32" fmla="*/ 5 w 74"/>
                <a:gd name="T33" fmla="*/ 48 h 213"/>
                <a:gd name="T34" fmla="*/ 0 w 74"/>
                <a:gd name="T35" fmla="*/ 57 h 213"/>
                <a:gd name="T36" fmla="*/ 0 w 74"/>
                <a:gd name="T37" fmla="*/ 68 h 213"/>
                <a:gd name="T38" fmla="*/ 0 w 74"/>
                <a:gd name="T39" fmla="*/ 160 h 213"/>
                <a:gd name="T40" fmla="*/ 0 w 74"/>
                <a:gd name="T41" fmla="*/ 171 h 213"/>
                <a:gd name="T42" fmla="*/ 8 w 74"/>
                <a:gd name="T43" fmla="*/ 178 h 213"/>
                <a:gd name="T44" fmla="*/ 39 w 74"/>
                <a:gd name="T45" fmla="*/ 209 h 213"/>
                <a:gd name="T46" fmla="*/ 54 w 74"/>
                <a:gd name="T47" fmla="*/ 209 h 213"/>
                <a:gd name="T48" fmla="*/ 66 w 74"/>
                <a:gd name="T49" fmla="*/ 197 h 213"/>
                <a:gd name="T50" fmla="*/ 72 w 74"/>
                <a:gd name="T51" fmla="*/ 188 h 213"/>
                <a:gd name="T52" fmla="*/ 73 w 74"/>
                <a:gd name="T53" fmla="*/ 185 h 213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74"/>
                <a:gd name="T82" fmla="*/ 0 h 213"/>
                <a:gd name="T83" fmla="*/ 74 w 74"/>
                <a:gd name="T84" fmla="*/ 213 h 213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74" h="213">
                  <a:moveTo>
                    <a:pt x="73" y="185"/>
                  </a:moveTo>
                  <a:cubicBezTo>
                    <a:pt x="74" y="184"/>
                    <a:pt x="72" y="180"/>
                    <a:pt x="67" y="176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49" y="158"/>
                    <a:pt x="45" y="155"/>
                    <a:pt x="44" y="156"/>
                  </a:cubicBezTo>
                  <a:cubicBezTo>
                    <a:pt x="43" y="157"/>
                    <a:pt x="42" y="158"/>
                    <a:pt x="41" y="157"/>
                  </a:cubicBezTo>
                  <a:cubicBezTo>
                    <a:pt x="41" y="157"/>
                    <a:pt x="41" y="152"/>
                    <a:pt x="41" y="146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1" y="72"/>
                    <a:pt x="42" y="65"/>
                    <a:pt x="43" y="63"/>
                  </a:cubicBezTo>
                  <a:cubicBezTo>
                    <a:pt x="44" y="61"/>
                    <a:pt x="46" y="60"/>
                    <a:pt x="48" y="61"/>
                  </a:cubicBezTo>
                  <a:cubicBezTo>
                    <a:pt x="50" y="62"/>
                    <a:pt x="53" y="59"/>
                    <a:pt x="56" y="54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28"/>
                    <a:pt x="72" y="23"/>
                    <a:pt x="70" y="23"/>
                  </a:cubicBezTo>
                  <a:cubicBezTo>
                    <a:pt x="68" y="22"/>
                    <a:pt x="67" y="20"/>
                    <a:pt x="68" y="19"/>
                  </a:cubicBezTo>
                  <a:cubicBezTo>
                    <a:pt x="68" y="19"/>
                    <a:pt x="65" y="16"/>
                    <a:pt x="60" y="1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38" y="0"/>
                    <a:pt x="31" y="2"/>
                    <a:pt x="29" y="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2" y="53"/>
                    <a:pt x="0" y="57"/>
                    <a:pt x="0" y="57"/>
                  </a:cubicBezTo>
                  <a:cubicBezTo>
                    <a:pt x="0" y="57"/>
                    <a:pt x="0" y="62"/>
                    <a:pt x="0" y="6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6"/>
                    <a:pt x="0" y="171"/>
                    <a:pt x="0" y="171"/>
                  </a:cubicBezTo>
                  <a:cubicBezTo>
                    <a:pt x="0" y="171"/>
                    <a:pt x="4" y="174"/>
                    <a:pt x="8" y="178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3" y="213"/>
                    <a:pt x="50" y="213"/>
                    <a:pt x="54" y="209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70" y="193"/>
                    <a:pt x="73" y="189"/>
                    <a:pt x="72" y="188"/>
                  </a:cubicBezTo>
                  <a:cubicBezTo>
                    <a:pt x="72" y="188"/>
                    <a:pt x="72" y="186"/>
                    <a:pt x="73" y="185"/>
                  </a:cubicBezTo>
                  <a:close/>
                </a:path>
              </a:pathLst>
            </a:custGeom>
            <a:solidFill>
              <a:srgbClr val="FFFFFF"/>
            </a:solidFill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</p:grpSp>
      <p:grpSp>
        <p:nvGrpSpPr>
          <p:cNvPr id="35" name="Group 63"/>
          <p:cNvGrpSpPr>
            <a:grpSpLocks/>
          </p:cNvGrpSpPr>
          <p:nvPr userDrawn="1"/>
        </p:nvGrpSpPr>
        <p:grpSpPr bwMode="auto">
          <a:xfrm>
            <a:off x="5907430" y="2757243"/>
            <a:ext cx="564100" cy="523875"/>
            <a:chOff x="3073" y="2610"/>
            <a:chExt cx="438" cy="440"/>
          </a:xfrm>
        </p:grpSpPr>
        <p:sp>
          <p:nvSpPr>
            <p:cNvPr id="36" name="Rectangle 28"/>
            <p:cNvSpPr>
              <a:spLocks noChangeArrowheads="1"/>
            </p:cNvSpPr>
            <p:nvPr/>
          </p:nvSpPr>
          <p:spPr bwMode="auto">
            <a:xfrm>
              <a:off x="3181" y="2748"/>
              <a:ext cx="222" cy="164"/>
            </a:xfrm>
            <a:prstGeom prst="rect">
              <a:avLst/>
            </a:prstGeom>
            <a:solidFill>
              <a:srgbClr val="FFFFFF"/>
            </a:solidFill>
            <a:ln w="11113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37" name="Freeform 29"/>
            <p:cNvSpPr>
              <a:spLocks/>
            </p:cNvSpPr>
            <p:nvPr/>
          </p:nvSpPr>
          <p:spPr bwMode="auto">
            <a:xfrm>
              <a:off x="3182" y="2748"/>
              <a:ext cx="220" cy="110"/>
            </a:xfrm>
            <a:custGeom>
              <a:avLst/>
              <a:gdLst>
                <a:gd name="T0" fmla="*/ 0 w 278"/>
                <a:gd name="T1" fmla="*/ 0 h 140"/>
                <a:gd name="T2" fmla="*/ 138 w 278"/>
                <a:gd name="T3" fmla="*/ 140 h 140"/>
                <a:gd name="T4" fmla="*/ 278 w 278"/>
                <a:gd name="T5" fmla="*/ 0 h 140"/>
                <a:gd name="T6" fmla="*/ 0 w 278"/>
                <a:gd name="T7" fmla="*/ 0 h 14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78"/>
                <a:gd name="T13" fmla="*/ 0 h 140"/>
                <a:gd name="T14" fmla="*/ 278 w 278"/>
                <a:gd name="T15" fmla="*/ 140 h 14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78" h="140">
                  <a:moveTo>
                    <a:pt x="0" y="0"/>
                  </a:moveTo>
                  <a:lnTo>
                    <a:pt x="138" y="140"/>
                  </a:lnTo>
                  <a:lnTo>
                    <a:pt x="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4F81BD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38" name="Oval 27"/>
            <p:cNvSpPr>
              <a:spLocks noChangeArrowheads="1"/>
            </p:cNvSpPr>
            <p:nvPr/>
          </p:nvSpPr>
          <p:spPr bwMode="auto">
            <a:xfrm>
              <a:off x="3073" y="2610"/>
              <a:ext cx="438" cy="440"/>
            </a:xfrm>
            <a:prstGeom prst="ellipse">
              <a:avLst/>
            </a:prstGeom>
            <a:solidFill>
              <a:srgbClr val="4F81BD"/>
            </a:solidFill>
            <a:ln w="33338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39" name="Group 64"/>
          <p:cNvGrpSpPr>
            <a:grpSpLocks/>
          </p:cNvGrpSpPr>
          <p:nvPr userDrawn="1"/>
        </p:nvGrpSpPr>
        <p:grpSpPr bwMode="auto">
          <a:xfrm>
            <a:off x="5907430" y="3565675"/>
            <a:ext cx="564100" cy="521494"/>
            <a:chOff x="3073" y="3289"/>
            <a:chExt cx="438" cy="438"/>
          </a:xfrm>
        </p:grpSpPr>
        <p:sp>
          <p:nvSpPr>
            <p:cNvPr id="40" name="Freeform 32"/>
            <p:cNvSpPr>
              <a:spLocks/>
            </p:cNvSpPr>
            <p:nvPr/>
          </p:nvSpPr>
          <p:spPr bwMode="auto">
            <a:xfrm>
              <a:off x="3173" y="3389"/>
              <a:ext cx="240" cy="241"/>
            </a:xfrm>
            <a:custGeom>
              <a:avLst/>
              <a:gdLst>
                <a:gd name="T0" fmla="*/ 303 w 303"/>
                <a:gd name="T1" fmla="*/ 263 h 305"/>
                <a:gd name="T2" fmla="*/ 171 w 303"/>
                <a:gd name="T3" fmla="*/ 131 h 305"/>
                <a:gd name="T4" fmla="*/ 223 w 303"/>
                <a:gd name="T5" fmla="*/ 77 h 305"/>
                <a:gd name="T6" fmla="*/ 0 w 303"/>
                <a:gd name="T7" fmla="*/ 0 h 305"/>
                <a:gd name="T8" fmla="*/ 76 w 303"/>
                <a:gd name="T9" fmla="*/ 224 h 305"/>
                <a:gd name="T10" fmla="*/ 129 w 303"/>
                <a:gd name="T11" fmla="*/ 170 h 305"/>
                <a:gd name="T12" fmla="*/ 262 w 303"/>
                <a:gd name="T13" fmla="*/ 305 h 305"/>
                <a:gd name="T14" fmla="*/ 303 w 303"/>
                <a:gd name="T15" fmla="*/ 263 h 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03"/>
                <a:gd name="T25" fmla="*/ 0 h 305"/>
                <a:gd name="T26" fmla="*/ 303 w 303"/>
                <a:gd name="T27" fmla="*/ 305 h 30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03" h="305">
                  <a:moveTo>
                    <a:pt x="303" y="263"/>
                  </a:moveTo>
                  <a:lnTo>
                    <a:pt x="171" y="131"/>
                  </a:lnTo>
                  <a:lnTo>
                    <a:pt x="223" y="77"/>
                  </a:lnTo>
                  <a:lnTo>
                    <a:pt x="0" y="0"/>
                  </a:lnTo>
                  <a:lnTo>
                    <a:pt x="76" y="224"/>
                  </a:lnTo>
                  <a:lnTo>
                    <a:pt x="129" y="170"/>
                  </a:lnTo>
                  <a:lnTo>
                    <a:pt x="262" y="305"/>
                  </a:lnTo>
                  <a:lnTo>
                    <a:pt x="303" y="263"/>
                  </a:lnTo>
                  <a:close/>
                </a:path>
              </a:pathLst>
            </a:custGeom>
            <a:solidFill>
              <a:sysClr val="window" lastClr="FFFFFF"/>
            </a:solidFill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41" name="Oval 30"/>
            <p:cNvSpPr>
              <a:spLocks noChangeArrowheads="1"/>
            </p:cNvSpPr>
            <p:nvPr/>
          </p:nvSpPr>
          <p:spPr bwMode="auto">
            <a:xfrm>
              <a:off x="3073" y="3289"/>
              <a:ext cx="438" cy="438"/>
            </a:xfrm>
            <a:prstGeom prst="ellipse">
              <a:avLst/>
            </a:prstGeom>
            <a:solidFill>
              <a:srgbClr val="4F81BD"/>
            </a:solidFill>
            <a:ln w="33338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121889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</a:endParaRPr>
            </a:p>
          </p:txBody>
        </p:sp>
      </p:grpSp>
      <p:sp>
        <p:nvSpPr>
          <p:cNvPr id="42" name="Line 43"/>
          <p:cNvSpPr>
            <a:spLocks noChangeShapeType="1"/>
          </p:cNvSpPr>
          <p:nvPr userDrawn="1"/>
        </p:nvSpPr>
        <p:spPr bwMode="auto">
          <a:xfrm>
            <a:off x="1322902" y="2878687"/>
            <a:ext cx="1588" cy="119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43" name="Line 45"/>
          <p:cNvSpPr>
            <a:spLocks noChangeShapeType="1"/>
          </p:cNvSpPr>
          <p:nvPr userDrawn="1"/>
        </p:nvSpPr>
        <p:spPr bwMode="auto">
          <a:xfrm>
            <a:off x="4289943" y="910581"/>
            <a:ext cx="1587" cy="1191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44" name="Freeform 11"/>
          <p:cNvSpPr>
            <a:spLocks/>
          </p:cNvSpPr>
          <p:nvPr userDrawn="1"/>
        </p:nvSpPr>
        <p:spPr bwMode="auto">
          <a:xfrm>
            <a:off x="1154632" y="2738190"/>
            <a:ext cx="981075" cy="198834"/>
          </a:xfrm>
          <a:custGeom>
            <a:avLst/>
            <a:gdLst>
              <a:gd name="T0" fmla="*/ 0 w 618"/>
              <a:gd name="T1" fmla="*/ 167 h 167"/>
              <a:gd name="T2" fmla="*/ 616 w 618"/>
              <a:gd name="T3" fmla="*/ 20 h 167"/>
              <a:gd name="T4" fmla="*/ 618 w 618"/>
              <a:gd name="T5" fmla="*/ 0 h 167"/>
              <a:gd name="T6" fmla="*/ 2 w 618"/>
              <a:gd name="T7" fmla="*/ 153 h 167"/>
              <a:gd name="T8" fmla="*/ 0 60000 65536"/>
              <a:gd name="T9" fmla="*/ 0 60000 65536"/>
              <a:gd name="T10" fmla="*/ 0 60000 65536"/>
              <a:gd name="T11" fmla="*/ 0 60000 65536"/>
              <a:gd name="T12" fmla="*/ 0 w 618"/>
              <a:gd name="T13" fmla="*/ 0 h 167"/>
              <a:gd name="T14" fmla="*/ 618 w 618"/>
              <a:gd name="T15" fmla="*/ 167 h 16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18" h="167">
                <a:moveTo>
                  <a:pt x="0" y="167"/>
                </a:moveTo>
                <a:lnTo>
                  <a:pt x="616" y="20"/>
                </a:lnTo>
                <a:lnTo>
                  <a:pt x="618" y="0"/>
                </a:lnTo>
                <a:lnTo>
                  <a:pt x="2" y="153"/>
                </a:lnTo>
              </a:path>
            </a:pathLst>
          </a:custGeom>
          <a:solidFill>
            <a:sysClr val="window" lastClr="FFFFFF"/>
          </a:solidFill>
          <a:ln w="11113" cap="flat">
            <a:solidFill>
              <a:sysClr val="window" lastClr="FFFFFF"/>
            </a:solidFill>
            <a:prstDash val="solid"/>
            <a:miter lim="800000"/>
            <a:headEnd/>
            <a:tailEnd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45" name="Freeform 13"/>
          <p:cNvSpPr>
            <a:spLocks/>
          </p:cNvSpPr>
          <p:nvPr userDrawn="1"/>
        </p:nvSpPr>
        <p:spPr bwMode="auto">
          <a:xfrm>
            <a:off x="2103952" y="2459586"/>
            <a:ext cx="1566863" cy="309563"/>
          </a:xfrm>
          <a:custGeom>
            <a:avLst/>
            <a:gdLst>
              <a:gd name="T0" fmla="*/ 0 w 987"/>
              <a:gd name="T1" fmla="*/ 260 h 260"/>
              <a:gd name="T2" fmla="*/ 985 w 987"/>
              <a:gd name="T3" fmla="*/ 19 h 260"/>
              <a:gd name="T4" fmla="*/ 987 w 987"/>
              <a:gd name="T5" fmla="*/ 0 h 260"/>
              <a:gd name="T6" fmla="*/ 8 w 987"/>
              <a:gd name="T7" fmla="*/ 238 h 260"/>
              <a:gd name="T8" fmla="*/ 0 60000 65536"/>
              <a:gd name="T9" fmla="*/ 0 60000 65536"/>
              <a:gd name="T10" fmla="*/ 0 60000 65536"/>
              <a:gd name="T11" fmla="*/ 0 60000 65536"/>
              <a:gd name="T12" fmla="*/ 0 w 987"/>
              <a:gd name="T13" fmla="*/ 0 h 260"/>
              <a:gd name="T14" fmla="*/ 987 w 987"/>
              <a:gd name="T15" fmla="*/ 260 h 2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7" h="260">
                <a:moveTo>
                  <a:pt x="0" y="260"/>
                </a:moveTo>
                <a:lnTo>
                  <a:pt x="985" y="19"/>
                </a:lnTo>
                <a:lnTo>
                  <a:pt x="987" y="0"/>
                </a:lnTo>
                <a:lnTo>
                  <a:pt x="8" y="238"/>
                </a:lnTo>
              </a:path>
            </a:pathLst>
          </a:custGeom>
          <a:solidFill>
            <a:sysClr val="window" lastClr="FFFFFF"/>
          </a:solidFill>
          <a:ln w="11113" cap="flat" cmpd="sng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46" name="Freeform 15"/>
          <p:cNvSpPr>
            <a:spLocks/>
          </p:cNvSpPr>
          <p:nvPr userDrawn="1"/>
        </p:nvSpPr>
        <p:spPr bwMode="auto">
          <a:xfrm>
            <a:off x="1260995" y="946300"/>
            <a:ext cx="2541587" cy="845344"/>
          </a:xfrm>
          <a:custGeom>
            <a:avLst/>
            <a:gdLst>
              <a:gd name="T0" fmla="*/ 1002 w 1002"/>
              <a:gd name="T1" fmla="*/ 3 h 396"/>
              <a:gd name="T2" fmla="*/ 997 w 1002"/>
              <a:gd name="T3" fmla="*/ 12 h 396"/>
              <a:gd name="T4" fmla="*/ 993 w 1002"/>
              <a:gd name="T5" fmla="*/ 11 h 396"/>
              <a:gd name="T6" fmla="*/ 982 w 1002"/>
              <a:gd name="T7" fmla="*/ 9 h 396"/>
              <a:gd name="T8" fmla="*/ 967 w 1002"/>
              <a:gd name="T9" fmla="*/ 9 h 396"/>
              <a:gd name="T10" fmla="*/ 953 w 1002"/>
              <a:gd name="T11" fmla="*/ 11 h 396"/>
              <a:gd name="T12" fmla="*/ 939 w 1002"/>
              <a:gd name="T13" fmla="*/ 16 h 396"/>
              <a:gd name="T14" fmla="*/ 424 w 1002"/>
              <a:gd name="T15" fmla="*/ 224 h 396"/>
              <a:gd name="T16" fmla="*/ 376 w 1002"/>
              <a:gd name="T17" fmla="*/ 244 h 396"/>
              <a:gd name="T18" fmla="*/ 1 w 1002"/>
              <a:gd name="T19" fmla="*/ 396 h 396"/>
              <a:gd name="T20" fmla="*/ 0 w 1002"/>
              <a:gd name="T21" fmla="*/ 390 h 396"/>
              <a:gd name="T22" fmla="*/ 377 w 1002"/>
              <a:gd name="T23" fmla="*/ 237 h 396"/>
              <a:gd name="T24" fmla="*/ 424 w 1002"/>
              <a:gd name="T25" fmla="*/ 218 h 396"/>
              <a:gd name="T26" fmla="*/ 938 w 1002"/>
              <a:gd name="T27" fmla="*/ 8 h 396"/>
              <a:gd name="T28" fmla="*/ 954 w 1002"/>
              <a:gd name="T29" fmla="*/ 3 h 396"/>
              <a:gd name="T30" fmla="*/ 971 w 1002"/>
              <a:gd name="T31" fmla="*/ 1 h 396"/>
              <a:gd name="T32" fmla="*/ 987 w 1002"/>
              <a:gd name="T33" fmla="*/ 0 h 396"/>
              <a:gd name="T34" fmla="*/ 1000 w 1002"/>
              <a:gd name="T35" fmla="*/ 3 h 396"/>
              <a:gd name="T36" fmla="*/ 1002 w 1002"/>
              <a:gd name="T37" fmla="*/ 3 h 39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1002"/>
              <a:gd name="T58" fmla="*/ 0 h 396"/>
              <a:gd name="T59" fmla="*/ 1002 w 1002"/>
              <a:gd name="T60" fmla="*/ 396 h 39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1002" h="396">
                <a:moveTo>
                  <a:pt x="1002" y="3"/>
                </a:moveTo>
                <a:cubicBezTo>
                  <a:pt x="997" y="12"/>
                  <a:pt x="997" y="12"/>
                  <a:pt x="997" y="12"/>
                </a:cubicBezTo>
                <a:cubicBezTo>
                  <a:pt x="993" y="11"/>
                  <a:pt x="993" y="11"/>
                  <a:pt x="993" y="11"/>
                </a:cubicBezTo>
                <a:cubicBezTo>
                  <a:pt x="990" y="10"/>
                  <a:pt x="986" y="9"/>
                  <a:pt x="982" y="9"/>
                </a:cubicBezTo>
                <a:cubicBezTo>
                  <a:pt x="977" y="9"/>
                  <a:pt x="972" y="9"/>
                  <a:pt x="967" y="9"/>
                </a:cubicBezTo>
                <a:cubicBezTo>
                  <a:pt x="962" y="10"/>
                  <a:pt x="957" y="10"/>
                  <a:pt x="953" y="11"/>
                </a:cubicBezTo>
                <a:cubicBezTo>
                  <a:pt x="948" y="13"/>
                  <a:pt x="943" y="14"/>
                  <a:pt x="939" y="16"/>
                </a:cubicBezTo>
                <a:cubicBezTo>
                  <a:pt x="424" y="224"/>
                  <a:pt x="424" y="224"/>
                  <a:pt x="424" y="224"/>
                </a:cubicBezTo>
                <a:cubicBezTo>
                  <a:pt x="376" y="244"/>
                  <a:pt x="376" y="244"/>
                  <a:pt x="376" y="244"/>
                </a:cubicBezTo>
                <a:cubicBezTo>
                  <a:pt x="1" y="396"/>
                  <a:pt x="1" y="396"/>
                  <a:pt x="1" y="396"/>
                </a:cubicBezTo>
                <a:cubicBezTo>
                  <a:pt x="0" y="390"/>
                  <a:pt x="0" y="390"/>
                  <a:pt x="0" y="390"/>
                </a:cubicBezTo>
                <a:cubicBezTo>
                  <a:pt x="377" y="237"/>
                  <a:pt x="377" y="237"/>
                  <a:pt x="377" y="237"/>
                </a:cubicBezTo>
                <a:cubicBezTo>
                  <a:pt x="424" y="218"/>
                  <a:pt x="424" y="218"/>
                  <a:pt x="424" y="218"/>
                </a:cubicBezTo>
                <a:cubicBezTo>
                  <a:pt x="938" y="8"/>
                  <a:pt x="938" y="8"/>
                  <a:pt x="938" y="8"/>
                </a:cubicBezTo>
                <a:cubicBezTo>
                  <a:pt x="943" y="6"/>
                  <a:pt x="948" y="5"/>
                  <a:pt x="954" y="3"/>
                </a:cubicBezTo>
                <a:cubicBezTo>
                  <a:pt x="959" y="2"/>
                  <a:pt x="965" y="1"/>
                  <a:pt x="971" y="1"/>
                </a:cubicBezTo>
                <a:cubicBezTo>
                  <a:pt x="976" y="0"/>
                  <a:pt x="982" y="0"/>
                  <a:pt x="987" y="0"/>
                </a:cubicBezTo>
                <a:cubicBezTo>
                  <a:pt x="992" y="1"/>
                  <a:pt x="996" y="1"/>
                  <a:pt x="1000" y="3"/>
                </a:cubicBezTo>
                <a:cubicBezTo>
                  <a:pt x="1002" y="3"/>
                  <a:pt x="1002" y="3"/>
                  <a:pt x="1002" y="3"/>
                </a:cubicBezTo>
              </a:path>
            </a:pathLst>
          </a:custGeom>
          <a:solidFill>
            <a:sysClr val="window" lastClr="FFFFFF"/>
          </a:solidFill>
          <a:ln w="11113" cap="flat" cmpd="sng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47" name="Freeform 16"/>
          <p:cNvSpPr>
            <a:spLocks/>
          </p:cNvSpPr>
          <p:nvPr userDrawn="1"/>
        </p:nvSpPr>
        <p:spPr bwMode="auto">
          <a:xfrm>
            <a:off x="938727" y="1778549"/>
            <a:ext cx="325438" cy="1190625"/>
          </a:xfrm>
          <a:custGeom>
            <a:avLst/>
            <a:gdLst>
              <a:gd name="T0" fmla="*/ 128 w 128"/>
              <a:gd name="T1" fmla="*/ 6 h 558"/>
              <a:gd name="T2" fmla="*/ 124 w 128"/>
              <a:gd name="T3" fmla="*/ 7 h 558"/>
              <a:gd name="T4" fmla="*/ 118 w 128"/>
              <a:gd name="T5" fmla="*/ 11 h 558"/>
              <a:gd name="T6" fmla="*/ 112 w 128"/>
              <a:gd name="T7" fmla="*/ 17 h 558"/>
              <a:gd name="T8" fmla="*/ 108 w 128"/>
              <a:gd name="T9" fmla="*/ 24 h 558"/>
              <a:gd name="T10" fmla="*/ 106 w 128"/>
              <a:gd name="T11" fmla="*/ 31 h 558"/>
              <a:gd name="T12" fmla="*/ 64 w 128"/>
              <a:gd name="T13" fmla="*/ 240 h 558"/>
              <a:gd name="T14" fmla="*/ 55 w 128"/>
              <a:gd name="T15" fmla="*/ 287 h 558"/>
              <a:gd name="T16" fmla="*/ 7 w 128"/>
              <a:gd name="T17" fmla="*/ 530 h 558"/>
              <a:gd name="T18" fmla="*/ 6 w 128"/>
              <a:gd name="T19" fmla="*/ 539 h 558"/>
              <a:gd name="T20" fmla="*/ 8 w 128"/>
              <a:gd name="T21" fmla="*/ 545 h 558"/>
              <a:gd name="T22" fmla="*/ 13 w 128"/>
              <a:gd name="T23" fmla="*/ 549 h 558"/>
              <a:gd name="T24" fmla="*/ 19 w 128"/>
              <a:gd name="T25" fmla="*/ 550 h 558"/>
              <a:gd name="T26" fmla="*/ 86 w 128"/>
              <a:gd name="T27" fmla="*/ 535 h 558"/>
              <a:gd name="T28" fmla="*/ 85 w 128"/>
              <a:gd name="T29" fmla="*/ 543 h 558"/>
              <a:gd name="T30" fmla="*/ 17 w 128"/>
              <a:gd name="T31" fmla="*/ 558 h 558"/>
              <a:gd name="T32" fmla="*/ 9 w 128"/>
              <a:gd name="T33" fmla="*/ 557 h 558"/>
              <a:gd name="T34" fmla="*/ 3 w 128"/>
              <a:gd name="T35" fmla="*/ 552 h 558"/>
              <a:gd name="T36" fmla="*/ 0 w 128"/>
              <a:gd name="T37" fmla="*/ 543 h 558"/>
              <a:gd name="T38" fmla="*/ 1 w 128"/>
              <a:gd name="T39" fmla="*/ 531 h 558"/>
              <a:gd name="T40" fmla="*/ 49 w 128"/>
              <a:gd name="T41" fmla="*/ 289 h 558"/>
              <a:gd name="T42" fmla="*/ 58 w 128"/>
              <a:gd name="T43" fmla="*/ 242 h 558"/>
              <a:gd name="T44" fmla="*/ 100 w 128"/>
              <a:gd name="T45" fmla="*/ 33 h 558"/>
              <a:gd name="T46" fmla="*/ 104 w 128"/>
              <a:gd name="T47" fmla="*/ 23 h 558"/>
              <a:gd name="T48" fmla="*/ 110 w 128"/>
              <a:gd name="T49" fmla="*/ 14 h 558"/>
              <a:gd name="T50" fmla="*/ 117 w 128"/>
              <a:gd name="T51" fmla="*/ 6 h 558"/>
              <a:gd name="T52" fmla="*/ 126 w 128"/>
              <a:gd name="T53" fmla="*/ 1 h 558"/>
              <a:gd name="T54" fmla="*/ 127 w 128"/>
              <a:gd name="T55" fmla="*/ 0 h 558"/>
              <a:gd name="T56" fmla="*/ 128 w 128"/>
              <a:gd name="T57" fmla="*/ 6 h 558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w 128"/>
              <a:gd name="T88" fmla="*/ 0 h 558"/>
              <a:gd name="T89" fmla="*/ 128 w 128"/>
              <a:gd name="T90" fmla="*/ 558 h 558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T87" t="T88" r="T89" b="T90"/>
            <a:pathLst>
              <a:path w="128" h="558">
                <a:moveTo>
                  <a:pt x="128" y="6"/>
                </a:moveTo>
                <a:cubicBezTo>
                  <a:pt x="124" y="7"/>
                  <a:pt x="124" y="7"/>
                  <a:pt x="124" y="7"/>
                </a:cubicBezTo>
                <a:cubicBezTo>
                  <a:pt x="122" y="8"/>
                  <a:pt x="120" y="9"/>
                  <a:pt x="118" y="11"/>
                </a:cubicBezTo>
                <a:cubicBezTo>
                  <a:pt x="116" y="13"/>
                  <a:pt x="114" y="15"/>
                  <a:pt x="112" y="17"/>
                </a:cubicBezTo>
                <a:cubicBezTo>
                  <a:pt x="111" y="19"/>
                  <a:pt x="109" y="21"/>
                  <a:pt x="108" y="24"/>
                </a:cubicBezTo>
                <a:cubicBezTo>
                  <a:pt x="107" y="26"/>
                  <a:pt x="106" y="28"/>
                  <a:pt x="106" y="31"/>
                </a:cubicBezTo>
                <a:cubicBezTo>
                  <a:pt x="64" y="240"/>
                  <a:pt x="64" y="240"/>
                  <a:pt x="64" y="240"/>
                </a:cubicBezTo>
                <a:cubicBezTo>
                  <a:pt x="55" y="287"/>
                  <a:pt x="55" y="287"/>
                  <a:pt x="55" y="287"/>
                </a:cubicBezTo>
                <a:cubicBezTo>
                  <a:pt x="7" y="530"/>
                  <a:pt x="7" y="530"/>
                  <a:pt x="7" y="530"/>
                </a:cubicBezTo>
                <a:cubicBezTo>
                  <a:pt x="6" y="533"/>
                  <a:pt x="6" y="536"/>
                  <a:pt x="6" y="539"/>
                </a:cubicBezTo>
                <a:cubicBezTo>
                  <a:pt x="6" y="541"/>
                  <a:pt x="7" y="544"/>
                  <a:pt x="8" y="545"/>
                </a:cubicBezTo>
                <a:cubicBezTo>
                  <a:pt x="9" y="547"/>
                  <a:pt x="11" y="548"/>
                  <a:pt x="13" y="549"/>
                </a:cubicBezTo>
                <a:cubicBezTo>
                  <a:pt x="14" y="550"/>
                  <a:pt x="17" y="550"/>
                  <a:pt x="19" y="550"/>
                </a:cubicBezTo>
                <a:cubicBezTo>
                  <a:pt x="86" y="535"/>
                  <a:pt x="86" y="535"/>
                  <a:pt x="86" y="535"/>
                </a:cubicBezTo>
                <a:cubicBezTo>
                  <a:pt x="85" y="543"/>
                  <a:pt x="85" y="543"/>
                  <a:pt x="85" y="543"/>
                </a:cubicBezTo>
                <a:cubicBezTo>
                  <a:pt x="17" y="558"/>
                  <a:pt x="17" y="558"/>
                  <a:pt x="17" y="558"/>
                </a:cubicBezTo>
                <a:cubicBezTo>
                  <a:pt x="14" y="558"/>
                  <a:pt x="11" y="558"/>
                  <a:pt x="9" y="557"/>
                </a:cubicBezTo>
                <a:cubicBezTo>
                  <a:pt x="6" y="556"/>
                  <a:pt x="4" y="554"/>
                  <a:pt x="3" y="552"/>
                </a:cubicBezTo>
                <a:cubicBezTo>
                  <a:pt x="1" y="550"/>
                  <a:pt x="0" y="547"/>
                  <a:pt x="0" y="543"/>
                </a:cubicBezTo>
                <a:cubicBezTo>
                  <a:pt x="0" y="540"/>
                  <a:pt x="0" y="536"/>
                  <a:pt x="1" y="531"/>
                </a:cubicBezTo>
                <a:cubicBezTo>
                  <a:pt x="49" y="289"/>
                  <a:pt x="49" y="289"/>
                  <a:pt x="49" y="289"/>
                </a:cubicBezTo>
                <a:cubicBezTo>
                  <a:pt x="58" y="242"/>
                  <a:pt x="58" y="242"/>
                  <a:pt x="58" y="242"/>
                </a:cubicBezTo>
                <a:cubicBezTo>
                  <a:pt x="100" y="33"/>
                  <a:pt x="100" y="33"/>
                  <a:pt x="100" y="33"/>
                </a:cubicBezTo>
                <a:cubicBezTo>
                  <a:pt x="101" y="30"/>
                  <a:pt x="102" y="26"/>
                  <a:pt x="104" y="23"/>
                </a:cubicBezTo>
                <a:cubicBezTo>
                  <a:pt x="105" y="20"/>
                  <a:pt x="107" y="17"/>
                  <a:pt x="110" y="14"/>
                </a:cubicBezTo>
                <a:cubicBezTo>
                  <a:pt x="112" y="11"/>
                  <a:pt x="114" y="8"/>
                  <a:pt x="117" y="6"/>
                </a:cubicBezTo>
                <a:cubicBezTo>
                  <a:pt x="120" y="4"/>
                  <a:pt x="123" y="2"/>
                  <a:pt x="126" y="1"/>
                </a:cubicBezTo>
                <a:cubicBezTo>
                  <a:pt x="127" y="0"/>
                  <a:pt x="127" y="0"/>
                  <a:pt x="127" y="0"/>
                </a:cubicBezTo>
                <a:lnTo>
                  <a:pt x="128" y="6"/>
                </a:lnTo>
                <a:close/>
              </a:path>
            </a:pathLst>
          </a:custGeom>
          <a:solidFill>
            <a:sysClr val="window" lastClr="FFFFFF"/>
          </a:solidFill>
          <a:ln w="11113" cap="flat">
            <a:solidFill>
              <a:sysClr val="window" lastClr="FFFFFF"/>
            </a:solidFill>
            <a:prstDash val="solid"/>
            <a:miter lim="800000"/>
            <a:headEnd/>
            <a:tailEnd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48" name="Freeform 17"/>
          <p:cNvSpPr>
            <a:spLocks/>
          </p:cNvSpPr>
          <p:nvPr userDrawn="1"/>
        </p:nvSpPr>
        <p:spPr bwMode="auto">
          <a:xfrm>
            <a:off x="3673990" y="952253"/>
            <a:ext cx="1308100" cy="1528763"/>
          </a:xfrm>
          <a:custGeom>
            <a:avLst/>
            <a:gdLst>
              <a:gd name="T0" fmla="*/ 46 w 516"/>
              <a:gd name="T1" fmla="*/ 9 h 716"/>
              <a:gd name="T2" fmla="*/ 485 w 516"/>
              <a:gd name="T3" fmla="*/ 148 h 716"/>
              <a:gd name="T4" fmla="*/ 496 w 516"/>
              <a:gd name="T5" fmla="*/ 154 h 716"/>
              <a:gd name="T6" fmla="*/ 501 w 516"/>
              <a:gd name="T7" fmla="*/ 164 h 716"/>
              <a:gd name="T8" fmla="*/ 501 w 516"/>
              <a:gd name="T9" fmla="*/ 175 h 716"/>
              <a:gd name="T10" fmla="*/ 494 w 516"/>
              <a:gd name="T11" fmla="*/ 187 h 716"/>
              <a:gd name="T12" fmla="*/ 113 w 516"/>
              <a:gd name="T13" fmla="*/ 656 h 716"/>
              <a:gd name="T14" fmla="*/ 100 w 516"/>
              <a:gd name="T15" fmla="*/ 668 h 716"/>
              <a:gd name="T16" fmla="*/ 84 w 516"/>
              <a:gd name="T17" fmla="*/ 679 h 716"/>
              <a:gd name="T18" fmla="*/ 66 w 516"/>
              <a:gd name="T19" fmla="*/ 689 h 716"/>
              <a:gd name="T20" fmla="*/ 49 w 516"/>
              <a:gd name="T21" fmla="*/ 694 h 716"/>
              <a:gd name="T22" fmla="*/ 0 w 516"/>
              <a:gd name="T23" fmla="*/ 705 h 716"/>
              <a:gd name="T24" fmla="*/ 0 w 516"/>
              <a:gd name="T25" fmla="*/ 716 h 716"/>
              <a:gd name="T26" fmla="*/ 50 w 516"/>
              <a:gd name="T27" fmla="*/ 705 h 716"/>
              <a:gd name="T28" fmla="*/ 69 w 516"/>
              <a:gd name="T29" fmla="*/ 699 h 716"/>
              <a:gd name="T30" fmla="*/ 89 w 516"/>
              <a:gd name="T31" fmla="*/ 689 h 716"/>
              <a:gd name="T32" fmla="*/ 108 w 516"/>
              <a:gd name="T33" fmla="*/ 676 h 716"/>
              <a:gd name="T34" fmla="*/ 122 w 516"/>
              <a:gd name="T35" fmla="*/ 661 h 716"/>
              <a:gd name="T36" fmla="*/ 506 w 516"/>
              <a:gd name="T37" fmla="*/ 190 h 716"/>
              <a:gd name="T38" fmla="*/ 515 w 516"/>
              <a:gd name="T39" fmla="*/ 174 h 716"/>
              <a:gd name="T40" fmla="*/ 515 w 516"/>
              <a:gd name="T41" fmla="*/ 159 h 716"/>
              <a:gd name="T42" fmla="*/ 508 w 516"/>
              <a:gd name="T43" fmla="*/ 147 h 716"/>
              <a:gd name="T44" fmla="*/ 493 w 516"/>
              <a:gd name="T45" fmla="*/ 138 h 716"/>
              <a:gd name="T46" fmla="*/ 51 w 516"/>
              <a:gd name="T47" fmla="*/ 0 h 716"/>
              <a:gd name="T48" fmla="*/ 46 w 516"/>
              <a:gd name="T49" fmla="*/ 9 h 71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516"/>
              <a:gd name="T76" fmla="*/ 0 h 716"/>
              <a:gd name="T77" fmla="*/ 516 w 516"/>
              <a:gd name="T78" fmla="*/ 716 h 71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516" h="716">
                <a:moveTo>
                  <a:pt x="46" y="9"/>
                </a:moveTo>
                <a:cubicBezTo>
                  <a:pt x="485" y="148"/>
                  <a:pt x="485" y="148"/>
                  <a:pt x="485" y="148"/>
                </a:cubicBezTo>
                <a:cubicBezTo>
                  <a:pt x="490" y="150"/>
                  <a:pt x="493" y="152"/>
                  <a:pt x="496" y="154"/>
                </a:cubicBezTo>
                <a:cubicBezTo>
                  <a:pt x="499" y="157"/>
                  <a:pt x="500" y="160"/>
                  <a:pt x="501" y="164"/>
                </a:cubicBezTo>
                <a:cubicBezTo>
                  <a:pt x="502" y="167"/>
                  <a:pt x="502" y="171"/>
                  <a:pt x="501" y="175"/>
                </a:cubicBezTo>
                <a:cubicBezTo>
                  <a:pt x="500" y="179"/>
                  <a:pt x="498" y="183"/>
                  <a:pt x="494" y="187"/>
                </a:cubicBezTo>
                <a:cubicBezTo>
                  <a:pt x="113" y="656"/>
                  <a:pt x="113" y="656"/>
                  <a:pt x="113" y="656"/>
                </a:cubicBezTo>
                <a:cubicBezTo>
                  <a:pt x="109" y="660"/>
                  <a:pt x="105" y="664"/>
                  <a:pt x="100" y="668"/>
                </a:cubicBezTo>
                <a:cubicBezTo>
                  <a:pt x="95" y="672"/>
                  <a:pt x="89" y="676"/>
                  <a:pt x="84" y="679"/>
                </a:cubicBezTo>
                <a:cubicBezTo>
                  <a:pt x="78" y="683"/>
                  <a:pt x="72" y="686"/>
                  <a:pt x="66" y="689"/>
                </a:cubicBezTo>
                <a:cubicBezTo>
                  <a:pt x="60" y="691"/>
                  <a:pt x="55" y="693"/>
                  <a:pt x="49" y="694"/>
                </a:cubicBezTo>
                <a:cubicBezTo>
                  <a:pt x="0" y="705"/>
                  <a:pt x="0" y="705"/>
                  <a:pt x="0" y="705"/>
                </a:cubicBezTo>
                <a:cubicBezTo>
                  <a:pt x="0" y="716"/>
                  <a:pt x="0" y="716"/>
                  <a:pt x="0" y="716"/>
                </a:cubicBezTo>
                <a:cubicBezTo>
                  <a:pt x="50" y="705"/>
                  <a:pt x="50" y="705"/>
                  <a:pt x="50" y="705"/>
                </a:cubicBezTo>
                <a:cubicBezTo>
                  <a:pt x="56" y="704"/>
                  <a:pt x="63" y="702"/>
                  <a:pt x="69" y="699"/>
                </a:cubicBezTo>
                <a:cubicBezTo>
                  <a:pt x="76" y="696"/>
                  <a:pt x="83" y="693"/>
                  <a:pt x="89" y="689"/>
                </a:cubicBezTo>
                <a:cubicBezTo>
                  <a:pt x="96" y="685"/>
                  <a:pt x="102" y="680"/>
                  <a:pt x="108" y="676"/>
                </a:cubicBezTo>
                <a:cubicBezTo>
                  <a:pt x="113" y="671"/>
                  <a:pt x="118" y="666"/>
                  <a:pt x="122" y="661"/>
                </a:cubicBezTo>
                <a:cubicBezTo>
                  <a:pt x="506" y="190"/>
                  <a:pt x="506" y="190"/>
                  <a:pt x="506" y="190"/>
                </a:cubicBezTo>
                <a:cubicBezTo>
                  <a:pt x="510" y="185"/>
                  <a:pt x="513" y="180"/>
                  <a:pt x="515" y="174"/>
                </a:cubicBezTo>
                <a:cubicBezTo>
                  <a:pt x="516" y="169"/>
                  <a:pt x="516" y="164"/>
                  <a:pt x="515" y="159"/>
                </a:cubicBezTo>
                <a:cubicBezTo>
                  <a:pt x="514" y="154"/>
                  <a:pt x="511" y="150"/>
                  <a:pt x="508" y="147"/>
                </a:cubicBezTo>
                <a:cubicBezTo>
                  <a:pt x="504" y="143"/>
                  <a:pt x="499" y="140"/>
                  <a:pt x="493" y="138"/>
                </a:cubicBezTo>
                <a:cubicBezTo>
                  <a:pt x="51" y="0"/>
                  <a:pt x="51" y="0"/>
                  <a:pt x="51" y="0"/>
                </a:cubicBezTo>
                <a:lnTo>
                  <a:pt x="46" y="9"/>
                </a:lnTo>
                <a:close/>
              </a:path>
            </a:pathLst>
          </a:custGeom>
          <a:solidFill>
            <a:sysClr val="window" lastClr="FFFFFF"/>
          </a:solidFill>
          <a:ln w="11113" cap="flat" cmpd="sng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91417" tIns="45708" rIns="91417" bIns="45708"/>
          <a:lstStyle/>
          <a:p>
            <a:pPr marL="0" marR="0" lvl="0" indent="0" defTabSz="121889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微软雅黑" pitchFamily="34" charset="-122"/>
            </a:endParaRPr>
          </a:p>
        </p:txBody>
      </p:sp>
      <p:sp>
        <p:nvSpPr>
          <p:cNvPr id="49" name="Line 51"/>
          <p:cNvSpPr>
            <a:spLocks noChangeShapeType="1"/>
          </p:cNvSpPr>
          <p:nvPr userDrawn="1"/>
        </p:nvSpPr>
        <p:spPr bwMode="auto">
          <a:xfrm>
            <a:off x="3129479" y="4365776"/>
            <a:ext cx="3071203" cy="2380"/>
          </a:xfrm>
          <a:prstGeom prst="line">
            <a:avLst/>
          </a:prstGeom>
          <a:noFill/>
          <a:ln w="33338">
            <a:solidFill>
              <a:srgbClr val="FFFFFF"/>
            </a:solidFill>
            <a:miter lim="800000"/>
            <a:headEnd/>
            <a:tailEnd/>
          </a:ln>
        </p:spPr>
        <p:txBody>
          <a:bodyPr lIns="91417" tIns="45708" rIns="91417" bIns="45708"/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</a:pPr>
            <a:endParaRPr lang="zh-CN" altLang="en-US" sz="2400" dirty="0" smtClean="0">
              <a:solidFill>
                <a:srgbClr val="FFFFFF"/>
              </a:solidFill>
              <a:latin typeface="Arial" charset="0"/>
              <a:ea typeface="微软雅黑" pitchFamily="34" charset="-122"/>
            </a:endParaRPr>
          </a:p>
        </p:txBody>
      </p:sp>
      <p:sp>
        <p:nvSpPr>
          <p:cNvPr id="50" name="Text Box 52"/>
          <p:cNvSpPr txBox="1">
            <a:spLocks noChangeArrowheads="1"/>
          </p:cNvSpPr>
          <p:nvPr userDrawn="1"/>
        </p:nvSpPr>
        <p:spPr bwMode="auto">
          <a:xfrm>
            <a:off x="6787424" y="2060709"/>
            <a:ext cx="4619550" cy="351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7" tIns="45708" rIns="91417" bIns="45708" anchor="ctr"/>
          <a:lstStyle/>
          <a:p>
            <a:pPr defTabSz="1218892"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2200" dirty="0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https://</a:t>
            </a:r>
            <a:r>
              <a:rPr lang="en-US" altLang="zh-CN" sz="2200" dirty="0" err="1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github.com</a:t>
            </a:r>
            <a:r>
              <a:rPr lang="en-US" altLang="zh-CN" sz="2200" dirty="0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/</a:t>
            </a:r>
            <a:r>
              <a:rPr lang="en-US" altLang="zh-CN" sz="2200" dirty="0" err="1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guoxiaoxing</a:t>
            </a:r>
            <a:endParaRPr lang="en-GB" altLang="zh-CN" sz="2200" dirty="0">
              <a:solidFill>
                <a:srgbClr val="FFFFFF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51" name="Text Box 54"/>
          <p:cNvSpPr txBox="1">
            <a:spLocks noChangeArrowheads="1"/>
          </p:cNvSpPr>
          <p:nvPr userDrawn="1"/>
        </p:nvSpPr>
        <p:spPr bwMode="auto">
          <a:xfrm>
            <a:off x="6795316" y="2845942"/>
            <a:ext cx="4475534" cy="351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7" tIns="45708" rIns="91417" bIns="45708" anchor="ctr"/>
          <a:lstStyle/>
          <a:p>
            <a:pPr defTabSz="1218892"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2200" dirty="0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guoxiaoxingse@163.com</a:t>
            </a:r>
            <a:endParaRPr lang="en-US" altLang="zh-CN" sz="2200" dirty="0">
              <a:solidFill>
                <a:srgbClr val="FFFFFF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52" name="Text Box 59"/>
          <p:cNvSpPr txBox="1">
            <a:spLocks noChangeArrowheads="1"/>
          </p:cNvSpPr>
          <p:nvPr userDrawn="1"/>
        </p:nvSpPr>
        <p:spPr bwMode="auto">
          <a:xfrm>
            <a:off x="6787424" y="3662448"/>
            <a:ext cx="4996414" cy="351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7" tIns="45708" rIns="91417" bIns="45708" anchor="ctr"/>
          <a:lstStyle/>
          <a:p>
            <a:pPr defTabSz="1218892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200" dirty="0" smtClean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rPr>
              <a:t>郭孝星</a:t>
            </a:r>
            <a:endParaRPr lang="en-GB" altLang="zh-CN" sz="2200" dirty="0">
              <a:solidFill>
                <a:srgbClr val="FFFFFF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53" name="Text Box 62"/>
          <p:cNvSpPr txBox="1">
            <a:spLocks noChangeArrowheads="1"/>
          </p:cNvSpPr>
          <p:nvPr userDrawn="1"/>
        </p:nvSpPr>
        <p:spPr bwMode="auto">
          <a:xfrm>
            <a:off x="6787424" y="882557"/>
            <a:ext cx="4763566" cy="598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7" tIns="45708" rIns="91417" bIns="45708" anchor="ctr"/>
          <a:lstStyle/>
          <a:p>
            <a:pPr defTabSz="1218892" fontAlgn="base">
              <a:spcBef>
                <a:spcPct val="50000"/>
              </a:spcBef>
              <a:spcAft>
                <a:spcPct val="0"/>
              </a:spcAft>
            </a:pPr>
            <a:r>
              <a:rPr lang="zh-CN" altLang="en-US" sz="2200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郭孝星</a:t>
            </a:r>
            <a:endParaRPr lang="en-GB" altLang="zh-CN" sz="220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TextBox 53"/>
          <p:cNvSpPr txBox="1"/>
          <p:nvPr userDrawn="1"/>
        </p:nvSpPr>
        <p:spPr>
          <a:xfrm rot="20445248">
            <a:off x="1391032" y="1491918"/>
            <a:ext cx="2954609" cy="923305"/>
          </a:xfrm>
          <a:prstGeom prst="rect">
            <a:avLst/>
          </a:prstGeom>
          <a:noFill/>
        </p:spPr>
        <p:txBody>
          <a:bodyPr wrap="none" lIns="91417" tIns="45708" rIns="91417" bIns="45708">
            <a:spAutoFit/>
          </a:bodyPr>
          <a:lstStyle/>
          <a:p>
            <a:pPr defTabSz="121889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54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谢谢观看</a:t>
            </a:r>
          </a:p>
        </p:txBody>
      </p:sp>
      <p:pic>
        <p:nvPicPr>
          <p:cNvPr id="55" name="Picture 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67477" y="2049123"/>
            <a:ext cx="450416" cy="37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3" descr="C:\Documents and Settings\tdz\桌面\未标题-2.png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2110" y="3632352"/>
            <a:ext cx="457143" cy="411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2502" y="2838400"/>
            <a:ext cx="360363" cy="36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9" descr="E:\仝德志文件，勿删！\03-参考文档\！PPT图片及版面资源\06-PPT精选插图\05-头像\嘿嘿.pn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54186" y="728321"/>
            <a:ext cx="853334" cy="85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907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6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0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3151 0 " pathEditMode="relative" ptsTypes="AA">
                                      <p:cBhvr>
                                        <p:cTn id="7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8" presetID="0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3151 0 " pathEditMode="relative" ptsTypes="AA">
                                      <p:cBhvr>
                                        <p:cTn id="79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0" presetID="0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3151 0 " pathEditMode="relative" rAng="0" ptsTypes="AA">
                                      <p:cBhvr>
                                        <p:cTn id="81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8" presetClass="emph" presetSubtype="0" accel="50000" decel="5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21600000">
                                      <p:cBhvr>
                                        <p:cTn id="83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4" presetID="8" presetClass="emph" presetSubtype="0" accel="50000" decel="5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85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6" presetID="8" presetClass="emph" presetSubtype="0" accel="50000" decel="5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21600000">
                                      <p:cBhvr>
                                        <p:cTn id="87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53" presetClass="exit" presetSubtype="0" fill="hold" grpId="3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9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53" presetClass="exit" presetSubtype="0" fill="hold" grpId="3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53" presetClass="exit" presetSubtype="0" fill="hold" grpId="3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9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53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8" presetClass="emph" presetSubtype="0" accel="50000" decel="50000" fill="hold" grpId="1" nodeType="withEffect">
                                  <p:stCondLst>
                                    <p:cond delay="3600"/>
                                  </p:stCondLst>
                                  <p:childTnLst>
                                    <p:animRot by="10800000">
                                      <p:cBhvr>
                                        <p:cTn id="1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5" presetID="8" presetClass="emph" presetSubtype="0" accel="50000" decel="50000" fill="hold" grpId="1" nodeType="withEffect">
                                  <p:stCondLst>
                                    <p:cond delay="3600"/>
                                  </p:stCondLst>
                                  <p:childTnLst>
                                    <p:animRot by="-10800000">
                                      <p:cBhvr>
                                        <p:cTn id="1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7" presetID="53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3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0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53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3" dur="3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5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500"/>
                            </p:stCondLst>
                            <p:childTnLst>
                              <p:par>
                                <p:cTn id="1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" presetClass="entr" presetSubtype="9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1800"/>
                            </p:stCondLst>
                            <p:childTnLst>
                              <p:par>
                                <p:cTn id="1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2300"/>
                            </p:stCondLst>
                            <p:childTnLst>
                              <p:par>
                                <p:cTn id="1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2800"/>
                            </p:stCondLst>
                            <p:childTnLst>
                              <p:par>
                                <p:cTn id="15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3300"/>
                            </p:stCondLst>
                            <p:childTnLst>
                              <p:par>
                                <p:cTn id="1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3800"/>
                            </p:stCondLst>
                            <p:childTnLst>
                              <p:par>
                                <p:cTn id="1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4300"/>
                            </p:stCondLst>
                            <p:childTnLst>
                              <p:par>
                                <p:cTn id="1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4800"/>
                            </p:stCondLst>
                            <p:childTnLst>
                              <p:par>
                                <p:cTn id="1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5300"/>
                            </p:stCondLst>
                            <p:childTnLst>
                              <p:par>
                                <p:cTn id="1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580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630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6800"/>
                            </p:stCondLst>
                            <p:childTnLst>
                              <p:par>
                                <p:cTn id="1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7300"/>
                            </p:stCondLst>
                            <p:childTnLst>
                              <p:par>
                                <p:cTn id="18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7800"/>
                            </p:stCondLst>
                            <p:childTnLst>
                              <p:par>
                                <p:cTn id="1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2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18300"/>
                            </p:stCondLst>
                            <p:childTnLst>
                              <p:par>
                                <p:cTn id="2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18800"/>
                            </p:stCondLst>
                            <p:childTnLst>
                              <p:par>
                                <p:cTn id="21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19300"/>
                            </p:stCondLst>
                            <p:childTnLst>
                              <p:par>
                                <p:cTn id="2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9800"/>
                            </p:stCondLst>
                            <p:childTnLst>
                              <p:par>
                                <p:cTn id="2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2" grpId="3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23" grpId="0" animBg="1"/>
      <p:bldP spid="23" grpId="1" animBg="1"/>
      <p:bldP spid="25" grpId="0" animBg="1"/>
      <p:bldP spid="26" grpId="0" animBg="1"/>
      <p:bldP spid="28" grpId="0" animBg="1"/>
      <p:bldP spid="30" grpId="0" animBg="1"/>
      <p:bldP spid="31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/>
      <p:bldP spid="51" grpId="0"/>
      <p:bldP spid="52" grpId="0"/>
      <p:bldP spid="53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18541" y="107650"/>
            <a:ext cx="360000" cy="3600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395288" y="433879"/>
            <a:ext cx="165600" cy="1656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 userDrawn="1"/>
        </p:nvSpPr>
        <p:spPr>
          <a:xfrm>
            <a:off x="10888587" y="302672"/>
            <a:ext cx="1093568" cy="369332"/>
          </a:xfrm>
          <a:prstGeom prst="rect">
            <a:avLst/>
          </a:prstGeom>
        </p:spPr>
        <p:txBody>
          <a:bodyPr anchor="ctr"/>
          <a:lstStyle/>
          <a:p>
            <a:pPr algn="ctr">
              <a:defRPr/>
            </a:pP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400">
                <a:solidFill>
                  <a:srgbClr val="92D050"/>
                </a:solidFill>
              </a:rPr>
              <a:pPr algn="ctr">
                <a:defRPr/>
              </a:pPr>
              <a:t>‹#›</a:t>
            </a:fld>
            <a:r>
              <a:rPr lang="zh-CN" altLang="en-US" sz="1400" dirty="0">
                <a:solidFill>
                  <a:srgbClr val="92D050"/>
                </a:solidFill>
              </a:rPr>
              <a:t>  </a:t>
            </a: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  <p:cxnSp>
        <p:nvCxnSpPr>
          <p:cNvPr id="46" name="直接连接符 45"/>
          <p:cNvCxnSpPr/>
          <p:nvPr userDrawn="1"/>
        </p:nvCxnSpPr>
        <p:spPr>
          <a:xfrm flipH="1">
            <a:off x="10888587" y="672004"/>
            <a:ext cx="1303413" cy="0"/>
          </a:xfrm>
          <a:prstGeom prst="line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grpSp>
        <p:nvGrpSpPr>
          <p:cNvPr id="74" name="组合 27"/>
          <p:cNvGrpSpPr/>
          <p:nvPr userDrawn="1"/>
        </p:nvGrpSpPr>
        <p:grpSpPr>
          <a:xfrm>
            <a:off x="406574" y="1303219"/>
            <a:ext cx="2520000" cy="4646855"/>
            <a:chOff x="406574" y="1303219"/>
            <a:chExt cx="2520000" cy="4646855"/>
          </a:xfrm>
        </p:grpSpPr>
        <p:pic>
          <p:nvPicPr>
            <p:cNvPr id="75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26671" y="1303219"/>
              <a:ext cx="1879805" cy="3781777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6" name="组合 29"/>
            <p:cNvGrpSpPr/>
            <p:nvPr/>
          </p:nvGrpSpPr>
          <p:grpSpPr>
            <a:xfrm>
              <a:off x="406574" y="5374011"/>
              <a:ext cx="2520000" cy="576063"/>
              <a:chOff x="406574" y="5374011"/>
              <a:chExt cx="2520000" cy="576063"/>
            </a:xfrm>
          </p:grpSpPr>
          <p:sp>
            <p:nvSpPr>
              <p:cNvPr id="77" name="TextBox 30">
                <a:hlinkClick r:id="" action="ppaction://hlinkshowjump?jump=nextslide"/>
              </p:cNvPr>
              <p:cNvSpPr txBox="1"/>
              <p:nvPr/>
            </p:nvSpPr>
            <p:spPr>
              <a:xfrm>
                <a:off x="406574" y="5479481"/>
                <a:ext cx="252000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源码概览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78" name="直接连接符 31"/>
              <p:cNvCxnSpPr/>
              <p:nvPr/>
            </p:nvCxnSpPr>
            <p:spPr>
              <a:xfrm flipV="1">
                <a:off x="419041" y="5374011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79" name="直接连接符 32"/>
              <p:cNvCxnSpPr/>
              <p:nvPr/>
            </p:nvCxnSpPr>
            <p:spPr>
              <a:xfrm flipV="1">
                <a:off x="406574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80" name="组合 33"/>
          <p:cNvGrpSpPr/>
          <p:nvPr userDrawn="1"/>
        </p:nvGrpSpPr>
        <p:grpSpPr>
          <a:xfrm>
            <a:off x="6282770" y="1301852"/>
            <a:ext cx="2548460" cy="4648222"/>
            <a:chOff x="6282770" y="1301852"/>
            <a:chExt cx="2548460" cy="4648222"/>
          </a:xfrm>
        </p:grpSpPr>
        <p:pic>
          <p:nvPicPr>
            <p:cNvPr id="81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32239" y="1301852"/>
              <a:ext cx="1877981" cy="3778108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2" name="组合 35"/>
            <p:cNvGrpSpPr/>
            <p:nvPr/>
          </p:nvGrpSpPr>
          <p:grpSpPr>
            <a:xfrm>
              <a:off x="6282770" y="5374010"/>
              <a:ext cx="2548460" cy="576064"/>
              <a:chOff x="6282770" y="5374010"/>
              <a:chExt cx="2548460" cy="576064"/>
            </a:xfrm>
          </p:grpSpPr>
          <p:sp>
            <p:nvSpPr>
              <p:cNvPr id="83" name="TextBox 36">
                <a:hlinkClick r:id="" action="ppaction://hlinkshowjump?jump=nextslide"/>
              </p:cNvPr>
              <p:cNvSpPr txBox="1"/>
              <p:nvPr/>
            </p:nvSpPr>
            <p:spPr>
              <a:xfrm>
                <a:off x="6282770" y="5479551"/>
                <a:ext cx="254846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渲染原理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84" name="直接连接符 37"/>
              <p:cNvCxnSpPr/>
              <p:nvPr/>
            </p:nvCxnSpPr>
            <p:spPr>
              <a:xfrm flipV="1">
                <a:off x="6323697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85" name="直接连接符 38"/>
              <p:cNvCxnSpPr/>
              <p:nvPr/>
            </p:nvCxnSpPr>
            <p:spPr>
              <a:xfrm flipV="1">
                <a:off x="6311230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86" name="组合 39"/>
          <p:cNvGrpSpPr/>
          <p:nvPr userDrawn="1"/>
        </p:nvGrpSpPr>
        <p:grpSpPr>
          <a:xfrm>
            <a:off x="9263558" y="1304441"/>
            <a:ext cx="2520001" cy="4645633"/>
            <a:chOff x="9263558" y="1304441"/>
            <a:chExt cx="2520001" cy="4645633"/>
          </a:xfrm>
        </p:grpSpPr>
        <p:pic>
          <p:nvPicPr>
            <p:cNvPr id="87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583715" y="1304441"/>
              <a:ext cx="1879685" cy="378153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8" name="组合 41"/>
            <p:cNvGrpSpPr/>
            <p:nvPr/>
          </p:nvGrpSpPr>
          <p:grpSpPr>
            <a:xfrm>
              <a:off x="9263558" y="5374010"/>
              <a:ext cx="2520001" cy="576064"/>
              <a:chOff x="9263558" y="5374010"/>
              <a:chExt cx="2520001" cy="576064"/>
            </a:xfrm>
          </p:grpSpPr>
          <p:sp>
            <p:nvSpPr>
              <p:cNvPr id="89" name="TextBox 42">
                <a:hlinkClick r:id="" action="ppaction://hlinkshowjump?jump=nextslide"/>
              </p:cNvPr>
              <p:cNvSpPr txBox="1"/>
              <p:nvPr/>
            </p:nvSpPr>
            <p:spPr>
              <a:xfrm>
                <a:off x="9263558" y="5479480"/>
                <a:ext cx="2520001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通信机制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90" name="直接连接符 43"/>
              <p:cNvCxnSpPr/>
              <p:nvPr/>
            </p:nvCxnSpPr>
            <p:spPr>
              <a:xfrm flipV="1">
                <a:off x="9276025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91" name="直接连接符 44"/>
              <p:cNvCxnSpPr/>
              <p:nvPr/>
            </p:nvCxnSpPr>
            <p:spPr>
              <a:xfrm flipV="1">
                <a:off x="9263558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92" name="组合 46"/>
          <p:cNvGrpSpPr/>
          <p:nvPr userDrawn="1"/>
        </p:nvGrpSpPr>
        <p:grpSpPr>
          <a:xfrm>
            <a:off x="3358902" y="1302238"/>
            <a:ext cx="2520280" cy="4647836"/>
            <a:chOff x="3358902" y="1302238"/>
            <a:chExt cx="2520280" cy="4647836"/>
          </a:xfrm>
        </p:grpSpPr>
        <p:pic>
          <p:nvPicPr>
            <p:cNvPr id="93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679900" y="1302238"/>
              <a:ext cx="1878004" cy="377815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4" name="组合 48"/>
            <p:cNvGrpSpPr/>
            <p:nvPr/>
          </p:nvGrpSpPr>
          <p:grpSpPr>
            <a:xfrm>
              <a:off x="3358902" y="5374010"/>
              <a:ext cx="2520280" cy="576064"/>
              <a:chOff x="3358902" y="5374010"/>
              <a:chExt cx="2520280" cy="576064"/>
            </a:xfrm>
          </p:grpSpPr>
          <p:sp>
            <p:nvSpPr>
              <p:cNvPr id="95" name="TextBox 49">
                <a:hlinkClick r:id="" action="ppaction://hlinkshowjump?jump=nextslide"/>
              </p:cNvPr>
              <p:cNvSpPr txBox="1"/>
              <p:nvPr/>
            </p:nvSpPr>
            <p:spPr>
              <a:xfrm>
                <a:off x="3358902" y="5479481"/>
                <a:ext cx="2520000" cy="354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启动流程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96" name="直接连接符 50"/>
              <p:cNvCxnSpPr/>
              <p:nvPr/>
            </p:nvCxnSpPr>
            <p:spPr>
              <a:xfrm flipV="1">
                <a:off x="3371649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97" name="直接连接符 51"/>
              <p:cNvCxnSpPr/>
              <p:nvPr/>
            </p:nvCxnSpPr>
            <p:spPr>
              <a:xfrm flipV="1">
                <a:off x="3359182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31492813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18541" y="107650"/>
            <a:ext cx="360000" cy="3600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395288" y="433879"/>
            <a:ext cx="165600" cy="1656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0888587" y="302672"/>
            <a:ext cx="1093568" cy="369332"/>
          </a:xfrm>
          <a:prstGeom prst="rect">
            <a:avLst/>
          </a:prstGeom>
        </p:spPr>
        <p:txBody>
          <a:bodyPr anchor="ctr"/>
          <a:lstStyle/>
          <a:p>
            <a:pPr algn="ctr">
              <a:defRPr/>
            </a:pP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400">
                <a:solidFill>
                  <a:srgbClr val="92D050"/>
                </a:solidFill>
              </a:rPr>
              <a:pPr algn="ctr">
                <a:defRPr/>
              </a:pPr>
              <a:t>‹#›</a:t>
            </a:fld>
            <a:r>
              <a:rPr lang="zh-CN" altLang="en-US" sz="1400" dirty="0">
                <a:solidFill>
                  <a:srgbClr val="92D050"/>
                </a:solidFill>
              </a:rPr>
              <a:t>  </a:t>
            </a: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  <p:cxnSp>
        <p:nvCxnSpPr>
          <p:cNvPr id="7" name="直接连接符 6"/>
          <p:cNvCxnSpPr/>
          <p:nvPr userDrawn="1"/>
        </p:nvCxnSpPr>
        <p:spPr>
          <a:xfrm flipH="1">
            <a:off x="10888587" y="672004"/>
            <a:ext cx="1303413" cy="0"/>
          </a:xfrm>
          <a:prstGeom prst="line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28724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正文 </a:t>
            </a:r>
            <a:r>
              <a:rPr lang="en-US" altLang="zh-CN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en-US" altLang="zh-CN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4770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正文 </a:t>
            </a:r>
            <a:r>
              <a:rPr lang="en-US" altLang="zh-CN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en-US" altLang="zh-CN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9801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正文 </a:t>
            </a:r>
            <a:r>
              <a:rPr lang="en-US" altLang="zh-CN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en-US" altLang="zh-CN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15226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30571" y="333450"/>
            <a:ext cx="2340299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正文 </a:t>
            </a:r>
            <a:r>
              <a:rPr lang="en-US" altLang="zh-CN" sz="14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en-US" altLang="zh-CN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400" baseline="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7670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118541" y="107650"/>
            <a:ext cx="360000" cy="3600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395288" y="433879"/>
            <a:ext cx="165600" cy="165600"/>
          </a:xfrm>
          <a:prstGeom prst="rect">
            <a:avLst/>
          </a:prstGeom>
          <a:noFill/>
          <a:ln w="9525" cap="flat" cmpd="sng" algn="ctr">
            <a:solidFill>
              <a:srgbClr val="F79646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微软雅黑" pitchFamily="34" charset="-122"/>
              <a:cs typeface="+mn-cs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10282721" y="6158316"/>
            <a:ext cx="1690204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 defTabSz="1218892"/>
            <a:r>
              <a:rPr lang="en-US" altLang="zh-CN" sz="1800" dirty="0" smtClean="0">
                <a:solidFill>
                  <a:srgbClr val="FFC000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React</a:t>
            </a:r>
            <a:r>
              <a:rPr lang="zh-CN" altLang="en-US" sz="1800" dirty="0" smtClean="0">
                <a:solidFill>
                  <a:srgbClr val="FFC000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 </a:t>
            </a:r>
            <a:r>
              <a:rPr lang="en-US" altLang="zh-CN" sz="1800" dirty="0" smtClean="0">
                <a:solidFill>
                  <a:srgbClr val="FFC000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Native</a:t>
            </a:r>
            <a:endParaRPr lang="zh-CN" altLang="en-US" sz="1800" dirty="0">
              <a:solidFill>
                <a:srgbClr val="FFC000"/>
              </a:solidFill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0" y="6526138"/>
            <a:ext cx="10199662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20" name="直接连接符 19"/>
          <p:cNvCxnSpPr/>
          <p:nvPr userDrawn="1"/>
        </p:nvCxnSpPr>
        <p:spPr>
          <a:xfrm flipV="1">
            <a:off x="10199662" y="6094090"/>
            <a:ext cx="0" cy="431800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21" name="直接连接符 20"/>
          <p:cNvCxnSpPr/>
          <p:nvPr userDrawn="1"/>
        </p:nvCxnSpPr>
        <p:spPr>
          <a:xfrm flipV="1">
            <a:off x="10283799" y="6236965"/>
            <a:ext cx="0" cy="288925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</a:ln>
          <a:effectLst/>
        </p:spPr>
      </p:cxnSp>
      <p:sp>
        <p:nvSpPr>
          <p:cNvPr id="22" name="矩形 21"/>
          <p:cNvSpPr/>
          <p:nvPr userDrawn="1"/>
        </p:nvSpPr>
        <p:spPr>
          <a:xfrm>
            <a:off x="457164" y="6180027"/>
            <a:ext cx="1093568" cy="369332"/>
          </a:xfrm>
          <a:prstGeom prst="rect">
            <a:avLst/>
          </a:prstGeom>
        </p:spPr>
        <p:txBody>
          <a:bodyPr anchor="ctr"/>
          <a:lstStyle/>
          <a:p>
            <a:pPr algn="ctr">
              <a:defRPr/>
            </a:pP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400">
                <a:solidFill>
                  <a:srgbClr val="92D050"/>
                </a:solidFill>
              </a:rPr>
              <a:pPr algn="ctr">
                <a:defRPr/>
              </a:pPr>
              <a:t>‹#›</a:t>
            </a:fld>
            <a:r>
              <a:rPr lang="zh-CN" altLang="en-US" sz="1400" dirty="0">
                <a:solidFill>
                  <a:srgbClr val="92D050"/>
                </a:solidFill>
              </a:rPr>
              <a:t>  </a:t>
            </a:r>
            <a:r>
              <a:rPr lang="zh-CN" altLang="en-US" sz="14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431093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guoxiaoxing/awesome-react-native/blob/master/doc/ReactNative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29080" y="29317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606386"/>
      </p:ext>
    </p:extLst>
  </p:cSld>
  <p:clrMapOvr>
    <a:masterClrMapping/>
  </p:clrMapOvr>
  <p:transition spd="med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/>
          <p:cNvSpPr/>
          <p:nvPr/>
        </p:nvSpPr>
        <p:spPr bwMode="auto">
          <a:xfrm>
            <a:off x="9651009" y="1848842"/>
            <a:ext cx="1071561" cy="1236663"/>
          </a:xfrm>
          <a:prstGeom prst="rect">
            <a:avLst/>
          </a:prstGeom>
          <a:noFill/>
          <a:ln>
            <a:noFill/>
          </a:ln>
          <a:effectLst/>
        </p:spPr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2" y="213064"/>
            <a:ext cx="8293044" cy="6307584"/>
          </a:xfrm>
          <a:prstGeom prst="rect">
            <a:avLst/>
          </a:prstGeom>
        </p:spPr>
      </p:pic>
      <p:sp>
        <p:nvSpPr>
          <p:cNvPr id="17" name="TextBox 13"/>
          <p:cNvSpPr txBox="1"/>
          <p:nvPr/>
        </p:nvSpPr>
        <p:spPr>
          <a:xfrm>
            <a:off x="9015538" y="3038762"/>
            <a:ext cx="2905618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RN</a:t>
            </a: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应用启动流程图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556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12423228" y="1083902"/>
            <a:ext cx="7479444" cy="2974285"/>
            <a:chOff x="2494669" y="1247597"/>
            <a:chExt cx="7479444" cy="2974285"/>
          </a:xfrm>
        </p:grpSpPr>
        <p:sp>
          <p:nvSpPr>
            <p:cNvPr id="54" name="Freeform 27"/>
            <p:cNvSpPr>
              <a:spLocks/>
            </p:cNvSpPr>
            <p:nvPr/>
          </p:nvSpPr>
          <p:spPr bwMode="auto">
            <a:xfrm rot="10800000" flipH="1" flipV="1">
              <a:off x="2494669" y="1903450"/>
              <a:ext cx="2808449" cy="2318432"/>
            </a:xfrm>
            <a:custGeom>
              <a:avLst/>
              <a:gdLst>
                <a:gd name="T0" fmla="*/ 0 w 1905"/>
                <a:gd name="T1" fmla="*/ 2147483647 h 136"/>
                <a:gd name="T2" fmla="*/ 2147483647 w 1905"/>
                <a:gd name="T3" fmla="*/ 0 h 136"/>
                <a:gd name="T4" fmla="*/ 2147483647 w 1905"/>
                <a:gd name="T5" fmla="*/ 0 h 136"/>
                <a:gd name="T6" fmla="*/ 0 60000 65536"/>
                <a:gd name="T7" fmla="*/ 0 60000 65536"/>
                <a:gd name="T8" fmla="*/ 0 60000 65536"/>
                <a:gd name="T9" fmla="*/ 0 w 1905"/>
                <a:gd name="T10" fmla="*/ 0 h 136"/>
                <a:gd name="T11" fmla="*/ 1905 w 1905"/>
                <a:gd name="T12" fmla="*/ 136 h 1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05" h="136">
                  <a:moveTo>
                    <a:pt x="0" y="136"/>
                  </a:moveTo>
                  <a:lnTo>
                    <a:pt x="317" y="0"/>
                  </a:lnTo>
                  <a:lnTo>
                    <a:pt x="1905" y="0"/>
                  </a:lnTo>
                </a:path>
              </a:pathLst>
            </a:custGeom>
            <a:noFill/>
            <a:ln w="25400" cap="rnd" cmpd="sng">
              <a:solidFill>
                <a:sysClr val="window" lastClr="FFFFFF">
                  <a:lumMod val="65000"/>
                </a:sysClr>
              </a:solidFill>
              <a:prstDash val="sysDot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303118" y="1413570"/>
              <a:ext cx="0" cy="1422737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sysDash"/>
            </a:ln>
            <a:effectLst/>
          </p:spPr>
        </p:cxnSp>
        <p:sp>
          <p:nvSpPr>
            <p:cNvPr id="56" name="Text Box 28"/>
            <p:cNvSpPr txBox="1">
              <a:spLocks noChangeArrowheads="1"/>
            </p:cNvSpPr>
            <p:nvPr/>
          </p:nvSpPr>
          <p:spPr bwMode="auto">
            <a:xfrm>
              <a:off x="5437609" y="1247597"/>
              <a:ext cx="4536504" cy="13388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5pPr>
              <a:lvl6pPr marL="25146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6pPr>
              <a:lvl7pPr marL="29718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7pPr>
              <a:lvl8pPr marL="34290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8pPr>
              <a:lvl9pPr marL="38862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9pPr>
            </a:lstStyle>
            <a:p>
              <a:pPr marL="400050" lvl="0" indent="-400050" eaLnBrk="1" hangingPunct="1">
                <a:lnSpc>
                  <a:spcPct val="150000"/>
                </a:lnSpc>
                <a:buFont typeface="+mj-ea"/>
                <a:buAutoNum type="ea1JpnChsDbPeriod"/>
                <a:defRPr/>
              </a:pPr>
              <a:endParaRPr lang="zh-CN" altLang="en-US" kern="0" dirty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marL="400050" lvl="0" indent="-400050" eaLnBrk="1" hangingPunct="1">
                <a:lnSpc>
                  <a:spcPct val="150000"/>
                </a:lnSpc>
                <a:buFont typeface="+mj-ea"/>
                <a:buAutoNum type="ea1JpnChsDbPeriod"/>
                <a:defRPr/>
              </a:pP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应用的渲染层级</a:t>
              </a:r>
              <a:endParaRPr lang="zh-CN" altLang="en-US" kern="0" dirty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marL="400050" lvl="0" indent="-400050" eaLnBrk="1" hangingPunct="1">
                <a:lnSpc>
                  <a:spcPct val="150000"/>
                </a:lnSpc>
                <a:buFont typeface="+mj-ea"/>
                <a:buAutoNum type="ea1JpnChsDbPeriod"/>
                <a:defRPr/>
              </a:pP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应用的渲染原理</a:t>
              </a:r>
              <a:endParaRPr lang="zh-CN" altLang="en-US" kern="0" dirty="0"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06574" y="1303218"/>
            <a:ext cx="2520000" cy="4646856"/>
            <a:chOff x="406574" y="1303218"/>
            <a:chExt cx="2520000" cy="4646856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26671" y="1303218"/>
              <a:ext cx="1879805" cy="3781779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组合 28"/>
            <p:cNvGrpSpPr/>
            <p:nvPr/>
          </p:nvGrpSpPr>
          <p:grpSpPr>
            <a:xfrm>
              <a:off x="406574" y="5374011"/>
              <a:ext cx="2520000" cy="576063"/>
              <a:chOff x="406574" y="5374011"/>
              <a:chExt cx="2520000" cy="576063"/>
            </a:xfrm>
          </p:grpSpPr>
          <p:sp>
            <p:nvSpPr>
              <p:cNvPr id="30" name="TextBox 29">
                <a:hlinkClick r:id="" action="ppaction://hlinkshowjump?jump=nextslide"/>
              </p:cNvPr>
              <p:cNvSpPr txBox="1"/>
              <p:nvPr/>
            </p:nvSpPr>
            <p:spPr>
              <a:xfrm>
                <a:off x="406574" y="5479481"/>
                <a:ext cx="2520000" cy="353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源码概览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1" name="直接连接符 30"/>
              <p:cNvCxnSpPr/>
              <p:nvPr/>
            </p:nvCxnSpPr>
            <p:spPr>
              <a:xfrm flipV="1">
                <a:off x="419041" y="5374011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  <p:cxnSp>
            <p:nvCxnSpPr>
              <p:cNvPr id="32" name="直接连接符 31"/>
              <p:cNvCxnSpPr/>
              <p:nvPr/>
            </p:nvCxnSpPr>
            <p:spPr>
              <a:xfrm flipV="1">
                <a:off x="406574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</p:grpSp>
      </p:grpSp>
      <p:grpSp>
        <p:nvGrpSpPr>
          <p:cNvPr id="33" name="组合 32"/>
          <p:cNvGrpSpPr/>
          <p:nvPr/>
        </p:nvGrpSpPr>
        <p:grpSpPr>
          <a:xfrm>
            <a:off x="3358902" y="1302238"/>
            <a:ext cx="2520280" cy="4647836"/>
            <a:chOff x="3358902" y="1302238"/>
            <a:chExt cx="2520280" cy="4647836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679900" y="1302238"/>
              <a:ext cx="1878004" cy="377815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5" name="组合 34"/>
            <p:cNvGrpSpPr/>
            <p:nvPr/>
          </p:nvGrpSpPr>
          <p:grpSpPr>
            <a:xfrm>
              <a:off x="3358902" y="5374010"/>
              <a:ext cx="2520280" cy="576064"/>
              <a:chOff x="3358902" y="5374010"/>
              <a:chExt cx="2520280" cy="576064"/>
            </a:xfrm>
          </p:grpSpPr>
          <p:sp>
            <p:nvSpPr>
              <p:cNvPr id="36" name="TextBox 35">
                <a:hlinkClick r:id="" action="ppaction://hlinkshowjump?jump=nextslide"/>
              </p:cNvPr>
              <p:cNvSpPr txBox="1"/>
              <p:nvPr/>
            </p:nvSpPr>
            <p:spPr>
              <a:xfrm>
                <a:off x="3358902" y="5479481"/>
                <a:ext cx="2520000" cy="354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启动流程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7" name="直接连接符 36"/>
              <p:cNvCxnSpPr/>
              <p:nvPr/>
            </p:nvCxnSpPr>
            <p:spPr>
              <a:xfrm flipV="1">
                <a:off x="3371649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38" name="直接连接符 37"/>
              <p:cNvCxnSpPr/>
              <p:nvPr/>
            </p:nvCxnSpPr>
            <p:spPr>
              <a:xfrm flipV="1">
                <a:off x="3359182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39" name="组合 38"/>
          <p:cNvGrpSpPr/>
          <p:nvPr/>
        </p:nvGrpSpPr>
        <p:grpSpPr>
          <a:xfrm>
            <a:off x="9263558" y="1304440"/>
            <a:ext cx="2520001" cy="4645634"/>
            <a:chOff x="9263558" y="1304440"/>
            <a:chExt cx="2520001" cy="4645634"/>
          </a:xfrm>
        </p:grpSpPr>
        <p:pic>
          <p:nvPicPr>
            <p:cNvPr id="40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583715" y="1304440"/>
              <a:ext cx="1879685" cy="3781538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1" name="组合 40"/>
            <p:cNvGrpSpPr/>
            <p:nvPr/>
          </p:nvGrpSpPr>
          <p:grpSpPr>
            <a:xfrm>
              <a:off x="9263558" y="5374010"/>
              <a:ext cx="2520001" cy="576064"/>
              <a:chOff x="9263558" y="5374010"/>
              <a:chExt cx="2520001" cy="576064"/>
            </a:xfrm>
          </p:grpSpPr>
          <p:sp>
            <p:nvSpPr>
              <p:cNvPr id="42" name="TextBox 41">
                <a:hlinkClick r:id="" action="ppaction://hlinkshowjump?jump=nextslide"/>
              </p:cNvPr>
              <p:cNvSpPr txBox="1"/>
              <p:nvPr/>
            </p:nvSpPr>
            <p:spPr>
              <a:xfrm>
                <a:off x="9263558" y="5479480"/>
                <a:ext cx="2520001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通信机制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43" name="直接连接符 42"/>
              <p:cNvCxnSpPr/>
              <p:nvPr/>
            </p:nvCxnSpPr>
            <p:spPr>
              <a:xfrm flipV="1">
                <a:off x="9276025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44" name="直接连接符 43"/>
              <p:cNvCxnSpPr/>
              <p:nvPr/>
            </p:nvCxnSpPr>
            <p:spPr>
              <a:xfrm flipV="1">
                <a:off x="9263558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45" name="Picture 3" descr="C:\Documents and Settings\tdz\桌面\未标题-1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14948" y="2243212"/>
            <a:ext cx="2634931" cy="464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组合 45"/>
          <p:cNvGrpSpPr/>
          <p:nvPr/>
        </p:nvGrpSpPr>
        <p:grpSpPr>
          <a:xfrm>
            <a:off x="6283050" y="1301851"/>
            <a:ext cx="2548460" cy="4648223"/>
            <a:chOff x="6282770" y="1301851"/>
            <a:chExt cx="2548460" cy="4648223"/>
          </a:xfrm>
        </p:grpSpPr>
        <p:pic>
          <p:nvPicPr>
            <p:cNvPr id="47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32239" y="1301851"/>
              <a:ext cx="1877981" cy="3778110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8" name="组合 47"/>
            <p:cNvGrpSpPr/>
            <p:nvPr/>
          </p:nvGrpSpPr>
          <p:grpSpPr>
            <a:xfrm>
              <a:off x="6282770" y="5374010"/>
              <a:ext cx="2548460" cy="576064"/>
              <a:chOff x="6282770" y="5374010"/>
              <a:chExt cx="2548460" cy="576064"/>
            </a:xfrm>
          </p:grpSpPr>
          <p:sp>
            <p:nvSpPr>
              <p:cNvPr id="49" name="TextBox 48">
                <a:hlinkClick r:id="" action="ppaction://hlinkshowjump?jump=nextslide"/>
              </p:cNvPr>
              <p:cNvSpPr txBox="1"/>
              <p:nvPr/>
            </p:nvSpPr>
            <p:spPr>
              <a:xfrm>
                <a:off x="6282770" y="5479551"/>
                <a:ext cx="254846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7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渲染原理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50" name="直接连接符 49"/>
              <p:cNvCxnSpPr/>
              <p:nvPr/>
            </p:nvCxnSpPr>
            <p:spPr>
              <a:xfrm flipV="1">
                <a:off x="6323697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51" name="直接连接符 50"/>
              <p:cNvCxnSpPr/>
              <p:nvPr/>
            </p:nvCxnSpPr>
            <p:spPr>
              <a:xfrm flipV="1">
                <a:off x="6311230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52" name="s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05508" y="3648382"/>
            <a:ext cx="1835871" cy="48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3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8783E-6 -8.88067E-7 L 1.00821 0.249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410" y="1246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1.6582E-6 4.11656E-6 L 0.13677 0.38043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39" y="1901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4.05888E-6 -4.6161E-6 L 0.62134 0.38067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67" y="1903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2.17663E-6 -4.6161E-6 L 0.86349 0.39108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68" y="1954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10"/>
                            </p:stCondLst>
                            <p:childTnLst>
                              <p:par>
                                <p:cTn id="3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1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0"/>
                            </p:stCondLst>
                            <p:childTnLst>
                              <p:par>
                                <p:cTn id="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10"/>
                            </p:stCondLst>
                            <p:childTnLst>
                              <p:par>
                                <p:cTn id="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1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60"/>
                            </p:stCondLst>
                            <p:childTnLst>
                              <p:par>
                                <p:cTn id="51" presetID="35" presetClass="path" presetSubtype="0" accel="12000" decel="1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59259E-6 L -0.48893 -0.00371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53" y="-185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accel="12000" decel="1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0 L -0.47409 0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460"/>
                            </p:stCondLst>
                            <p:childTnLst>
                              <p:par>
                                <p:cTn id="5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48148E-6 L -0.77734 1.48148E-6 " pathEditMode="relative" rAng="0" ptsTypes="AA"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67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13"/>
          <p:cNvSpPr txBox="1"/>
          <p:nvPr/>
        </p:nvSpPr>
        <p:spPr>
          <a:xfrm>
            <a:off x="1009433" y="709928"/>
            <a:ext cx="3456035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4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4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渲染层级</a:t>
            </a:r>
            <a:endParaRPr kumimoji="0" lang="en-US" altLang="zh-CN" sz="24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8248566" y="2907538"/>
            <a:ext cx="1972385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 err="1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ReactElement</a:t>
            </a:r>
            <a:endParaRPr lang="zh-CN" altLang="en-US" dirty="0">
              <a:solidFill>
                <a:srgbClr val="FF99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390" y="1171593"/>
            <a:ext cx="3158126" cy="511280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292838" y="1261277"/>
            <a:ext cx="221529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JSX</a:t>
            </a:r>
            <a:r>
              <a:rPr kumimoji="1" lang="zh-CN" altLang="en-US" dirty="0" smtClean="0"/>
              <a:t>组件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7330545" y="2391383"/>
            <a:ext cx="221529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JS</a:t>
            </a:r>
            <a:r>
              <a:rPr kumimoji="1" lang="zh-CN" altLang="en-US" dirty="0" smtClean="0"/>
              <a:t>组件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404960" y="3513924"/>
            <a:ext cx="420961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复合组件：</a:t>
            </a:r>
            <a:r>
              <a:rPr kumimoji="1" lang="en-US" altLang="zh-CN" dirty="0" err="1" smtClean="0"/>
              <a:t>ReactCompositeComponent</a:t>
            </a:r>
            <a:endParaRPr kumimoji="1"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404960" y="3990164"/>
            <a:ext cx="420961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元组件：</a:t>
            </a:r>
            <a:r>
              <a:rPr kumimoji="1" lang="en-US" altLang="zh-CN" dirty="0" err="1" smtClean="0"/>
              <a:t>ReactNativeBaseComponent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7292837" y="5128405"/>
            <a:ext cx="221529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UI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WIdget</a:t>
            </a:r>
            <a:endParaRPr kumimoji="1" lang="en-US" altLang="zh-CN" dirty="0" smtClean="0"/>
          </a:p>
        </p:txBody>
      </p:sp>
      <p:sp>
        <p:nvSpPr>
          <p:cNvPr id="11" name="下箭头 10"/>
          <p:cNvSpPr/>
          <p:nvPr/>
        </p:nvSpPr>
        <p:spPr>
          <a:xfrm>
            <a:off x="8296792" y="1743085"/>
            <a:ext cx="282804" cy="63558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下箭头 17"/>
          <p:cNvSpPr/>
          <p:nvPr/>
        </p:nvSpPr>
        <p:spPr>
          <a:xfrm>
            <a:off x="8296792" y="2865630"/>
            <a:ext cx="282804" cy="624292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8297996" y="4485258"/>
            <a:ext cx="282804" cy="624292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7924005" y="4540979"/>
            <a:ext cx="1972385" cy="418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sz="1600" dirty="0" err="1" smtClean="0"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UIManager</a:t>
            </a:r>
            <a:endParaRPr lang="zh-CN" altLang="en-US" sz="1600" dirty="0">
              <a:solidFill>
                <a:srgbClr val="FF99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2569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52" y="650449"/>
            <a:ext cx="9756540" cy="5835045"/>
          </a:xfrm>
          <a:prstGeom prst="rect">
            <a:avLst/>
          </a:prstGeom>
        </p:spPr>
      </p:pic>
      <p:sp>
        <p:nvSpPr>
          <p:cNvPr id="27" name="TextBox 13"/>
          <p:cNvSpPr txBox="1"/>
          <p:nvPr/>
        </p:nvSpPr>
        <p:spPr>
          <a:xfrm>
            <a:off x="10267744" y="3343668"/>
            <a:ext cx="245283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kern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渲染流程图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93826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2423228" y="1249875"/>
            <a:ext cx="7764596" cy="2808312"/>
            <a:chOff x="2494669" y="1413570"/>
            <a:chExt cx="7764596" cy="2808312"/>
          </a:xfrm>
        </p:grpSpPr>
        <p:sp>
          <p:nvSpPr>
            <p:cNvPr id="55" name="Freeform 27"/>
            <p:cNvSpPr>
              <a:spLocks/>
            </p:cNvSpPr>
            <p:nvPr/>
          </p:nvSpPr>
          <p:spPr bwMode="auto">
            <a:xfrm rot="10800000" flipH="1" flipV="1">
              <a:off x="2494669" y="1903450"/>
              <a:ext cx="2808449" cy="2318432"/>
            </a:xfrm>
            <a:custGeom>
              <a:avLst/>
              <a:gdLst>
                <a:gd name="T0" fmla="*/ 0 w 1905"/>
                <a:gd name="T1" fmla="*/ 2147483647 h 136"/>
                <a:gd name="T2" fmla="*/ 2147483647 w 1905"/>
                <a:gd name="T3" fmla="*/ 0 h 136"/>
                <a:gd name="T4" fmla="*/ 2147483647 w 1905"/>
                <a:gd name="T5" fmla="*/ 0 h 136"/>
                <a:gd name="T6" fmla="*/ 0 60000 65536"/>
                <a:gd name="T7" fmla="*/ 0 60000 65536"/>
                <a:gd name="T8" fmla="*/ 0 60000 65536"/>
                <a:gd name="T9" fmla="*/ 0 w 1905"/>
                <a:gd name="T10" fmla="*/ 0 h 136"/>
                <a:gd name="T11" fmla="*/ 1905 w 1905"/>
                <a:gd name="T12" fmla="*/ 136 h 1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05" h="136">
                  <a:moveTo>
                    <a:pt x="0" y="136"/>
                  </a:moveTo>
                  <a:lnTo>
                    <a:pt x="317" y="0"/>
                  </a:lnTo>
                  <a:lnTo>
                    <a:pt x="1905" y="0"/>
                  </a:lnTo>
                </a:path>
              </a:pathLst>
            </a:custGeom>
            <a:noFill/>
            <a:ln w="25400" cap="rnd" cmpd="sng">
              <a:solidFill>
                <a:sysClr val="window" lastClr="FFFFFF">
                  <a:lumMod val="65000"/>
                </a:sysClr>
              </a:solidFill>
              <a:prstDash val="sysDot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5303118" y="1413570"/>
              <a:ext cx="0" cy="1422737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sysDash"/>
            </a:ln>
            <a:effectLst/>
          </p:spPr>
        </p:cxnSp>
        <p:sp>
          <p:nvSpPr>
            <p:cNvPr id="57" name="Text Box 28"/>
            <p:cNvSpPr txBox="1">
              <a:spLocks noChangeArrowheads="1"/>
            </p:cNvSpPr>
            <p:nvPr/>
          </p:nvSpPr>
          <p:spPr bwMode="auto">
            <a:xfrm>
              <a:off x="5323280" y="1497467"/>
              <a:ext cx="4935985" cy="13388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5pPr>
              <a:lvl6pPr marL="25146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6pPr>
              <a:lvl7pPr marL="29718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7pPr>
              <a:lvl8pPr marL="34290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8pPr>
              <a:lvl9pPr marL="38862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9pPr>
            </a:lstStyle>
            <a:p>
              <a:pPr lvl="0" eaLnBrk="1" hangingPunct="1">
                <a:lnSpc>
                  <a:spcPct val="150000"/>
                </a:lnSpc>
                <a:defRPr/>
              </a:pPr>
              <a:r>
                <a:rPr kumimoji="1" lang="zh-CN" alt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一 </a:t>
              </a:r>
              <a:r>
                <a:rPr kumimoji="1" lang="en-US" altLang="zh-CN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React</a:t>
              </a:r>
              <a:r>
                <a:rPr kumimoji="1" lang="zh-CN" alt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 </a:t>
              </a:r>
              <a:r>
                <a:rPr kumimoji="1" lang="en-US" altLang="zh-CN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Native</a:t>
              </a:r>
              <a:r>
                <a:rPr kumimoji="1" lang="zh-CN" alt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 通信桥与配置表</a:t>
              </a:r>
              <a:endParaRPr kumimoji="1" lang="en-US" altLang="zh-CN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  <a:p>
              <a:pPr lvl="0" eaLnBrk="1" hangingPunct="1">
                <a:lnSpc>
                  <a:spcPct val="150000"/>
                </a:lnSpc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二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通信机制（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JavaScript-&gt;Java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）</a:t>
              </a:r>
              <a:endParaRPr lang="en-US" altLang="zh-CN" kern="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lvl="0" eaLnBrk="1" hangingPunct="1">
                <a:lnSpc>
                  <a:spcPct val="150000"/>
                </a:lnSpc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三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通信机制（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Java-&gt;JavaScript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）</a:t>
              </a:r>
              <a:endParaRPr kumimoji="1" lang="en-US" altLang="ko-KR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06574" y="1303218"/>
            <a:ext cx="2520000" cy="4646856"/>
            <a:chOff x="406574" y="1303218"/>
            <a:chExt cx="2520000" cy="4646856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26671" y="1303218"/>
              <a:ext cx="1879805" cy="3781779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组合 29"/>
            <p:cNvGrpSpPr/>
            <p:nvPr/>
          </p:nvGrpSpPr>
          <p:grpSpPr>
            <a:xfrm>
              <a:off x="406574" y="5374011"/>
              <a:ext cx="2520000" cy="576063"/>
              <a:chOff x="406574" y="5374011"/>
              <a:chExt cx="2520000" cy="576063"/>
            </a:xfrm>
          </p:grpSpPr>
          <p:sp>
            <p:nvSpPr>
              <p:cNvPr id="31" name="TextBox 30">
                <a:hlinkClick r:id="" action="ppaction://hlinkshowjump?jump=nextslide"/>
              </p:cNvPr>
              <p:cNvSpPr txBox="1"/>
              <p:nvPr/>
            </p:nvSpPr>
            <p:spPr>
              <a:xfrm>
                <a:off x="406574" y="5479481"/>
                <a:ext cx="252000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noProof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源码概览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 flipV="1">
                <a:off x="419041" y="5374011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33" name="直接连接符 32"/>
              <p:cNvCxnSpPr/>
              <p:nvPr/>
            </p:nvCxnSpPr>
            <p:spPr>
              <a:xfrm flipV="1">
                <a:off x="406574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34" name="组合 33"/>
          <p:cNvGrpSpPr/>
          <p:nvPr/>
        </p:nvGrpSpPr>
        <p:grpSpPr>
          <a:xfrm>
            <a:off x="6282770" y="1301851"/>
            <a:ext cx="2548460" cy="4648223"/>
            <a:chOff x="6282770" y="1301851"/>
            <a:chExt cx="2548460" cy="4648223"/>
          </a:xfrm>
        </p:grpSpPr>
        <p:pic>
          <p:nvPicPr>
            <p:cNvPr id="35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32239" y="1301851"/>
              <a:ext cx="1877981" cy="3778110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组合 35"/>
            <p:cNvGrpSpPr/>
            <p:nvPr/>
          </p:nvGrpSpPr>
          <p:grpSpPr>
            <a:xfrm>
              <a:off x="6282770" y="5374010"/>
              <a:ext cx="2548460" cy="576064"/>
              <a:chOff x="6282770" y="5374010"/>
              <a:chExt cx="2548460" cy="576064"/>
            </a:xfrm>
          </p:grpSpPr>
          <p:sp>
            <p:nvSpPr>
              <p:cNvPr id="37" name="TextBox 36">
                <a:hlinkClick r:id="" action="ppaction://hlinkshowjump?jump=nextslide"/>
              </p:cNvPr>
              <p:cNvSpPr txBox="1"/>
              <p:nvPr/>
            </p:nvSpPr>
            <p:spPr>
              <a:xfrm>
                <a:off x="6282770" y="5479551"/>
                <a:ext cx="254846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渲染原理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V="1">
                <a:off x="6323697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39" name="直接连接符 38"/>
              <p:cNvCxnSpPr/>
              <p:nvPr/>
            </p:nvCxnSpPr>
            <p:spPr>
              <a:xfrm flipV="1">
                <a:off x="6311230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40" name="Picture 3" descr="C:\Documents and Settings\tdz\桌面\未标题-1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14948" y="2243212"/>
            <a:ext cx="2634931" cy="464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" name="组合 40"/>
          <p:cNvGrpSpPr/>
          <p:nvPr/>
        </p:nvGrpSpPr>
        <p:grpSpPr>
          <a:xfrm>
            <a:off x="3358902" y="1302238"/>
            <a:ext cx="2520280" cy="4647836"/>
            <a:chOff x="3358902" y="1302238"/>
            <a:chExt cx="2520280" cy="4647836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679900" y="1302238"/>
              <a:ext cx="1878004" cy="377815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/>
            <p:cNvGrpSpPr/>
            <p:nvPr/>
          </p:nvGrpSpPr>
          <p:grpSpPr>
            <a:xfrm>
              <a:off x="3358902" y="5374010"/>
              <a:ext cx="2520280" cy="576064"/>
              <a:chOff x="3358902" y="5374010"/>
              <a:chExt cx="2520280" cy="576064"/>
            </a:xfrm>
          </p:grpSpPr>
          <p:sp>
            <p:nvSpPr>
              <p:cNvPr id="44" name="TextBox 43">
                <a:hlinkClick r:id="" action="ppaction://hlinkshowjump?jump=nextslide"/>
              </p:cNvPr>
              <p:cNvSpPr txBox="1"/>
              <p:nvPr/>
            </p:nvSpPr>
            <p:spPr>
              <a:xfrm>
                <a:off x="3358902" y="5479481"/>
                <a:ext cx="2520000" cy="354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启动流程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45" name="直接连接符 44"/>
              <p:cNvCxnSpPr/>
              <p:nvPr/>
            </p:nvCxnSpPr>
            <p:spPr>
              <a:xfrm flipV="1">
                <a:off x="3371649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46" name="直接连接符 45"/>
              <p:cNvCxnSpPr/>
              <p:nvPr/>
            </p:nvCxnSpPr>
            <p:spPr>
              <a:xfrm flipV="1">
                <a:off x="3359182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47" name="组合 46"/>
          <p:cNvGrpSpPr/>
          <p:nvPr/>
        </p:nvGrpSpPr>
        <p:grpSpPr>
          <a:xfrm>
            <a:off x="9263558" y="1269554"/>
            <a:ext cx="2520001" cy="4645634"/>
            <a:chOff x="9263558" y="1304440"/>
            <a:chExt cx="2520001" cy="4645634"/>
          </a:xfrm>
        </p:grpSpPr>
        <p:pic>
          <p:nvPicPr>
            <p:cNvPr id="48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583715" y="1304440"/>
              <a:ext cx="1879685" cy="3781538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9" name="组合 48"/>
            <p:cNvGrpSpPr/>
            <p:nvPr/>
          </p:nvGrpSpPr>
          <p:grpSpPr>
            <a:xfrm>
              <a:off x="9263558" y="5374010"/>
              <a:ext cx="2520001" cy="576064"/>
              <a:chOff x="9263558" y="5374010"/>
              <a:chExt cx="2520001" cy="576064"/>
            </a:xfrm>
          </p:grpSpPr>
          <p:sp>
            <p:nvSpPr>
              <p:cNvPr id="50" name="TextBox 49">
                <a:hlinkClick r:id="" action="ppaction://hlinkshowjump?jump=nextslide"/>
              </p:cNvPr>
              <p:cNvSpPr txBox="1"/>
              <p:nvPr/>
            </p:nvSpPr>
            <p:spPr>
              <a:xfrm>
                <a:off x="9263558" y="5479480"/>
                <a:ext cx="2520001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通信机制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 flipV="1">
                <a:off x="9276025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52" name="直接连接符 51"/>
              <p:cNvCxnSpPr/>
              <p:nvPr/>
            </p:nvCxnSpPr>
            <p:spPr>
              <a:xfrm flipV="1">
                <a:off x="9263558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53" name="s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87927" y="3648382"/>
            <a:ext cx="1835871" cy="48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8783E-6 -8.88067E-7 L 1.00821 0.249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410" y="1246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17663E-6 -4.6161E-6 L 0.86349 0.38067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68" y="1903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3.8674E-6 -4.6161E-6 L 0.38023 0.39108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5" y="1954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4.05888E-6 -4.6161E-6 L 0.62134 0.38067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67" y="1903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10"/>
                            </p:stCondLst>
                            <p:childTnLst>
                              <p:par>
                                <p:cTn id="3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1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0"/>
                            </p:stCondLst>
                            <p:childTnLst>
                              <p:par>
                                <p:cTn id="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10"/>
                            </p:stCondLst>
                            <p:childTnLst>
                              <p:par>
                                <p:cTn id="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1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60"/>
                            </p:stCondLst>
                            <p:childTnLst>
                              <p:par>
                                <p:cTn id="51" presetID="35" presetClass="path" presetSubtype="0" accel="12000" decel="1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0957E-6 4.66235E-6 L -0.72229 4.66235E-6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121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accel="12000" decel="1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86 -0.02243 L -0.72672 -0.02243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460"/>
                            </p:stCondLst>
                            <p:childTnLst>
                              <p:par>
                                <p:cTn id="5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44444E-6 L -0.77734 4.44444E-6 " pathEditMode="relative" rAng="0" ptsTypes="AA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67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4"/>
          <p:cNvSpPr>
            <a:spLocks noChangeArrowheads="1"/>
          </p:cNvSpPr>
          <p:nvPr/>
        </p:nvSpPr>
        <p:spPr bwMode="auto">
          <a:xfrm>
            <a:off x="8410092" y="3792906"/>
            <a:ext cx="943304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zh-CN" altLang="en-US" sz="1600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一句话总结代通信方式 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4"/>
          <p:cNvSpPr>
            <a:spLocks noChangeArrowheads="1"/>
          </p:cNvSpPr>
          <p:nvPr/>
        </p:nvSpPr>
        <p:spPr bwMode="auto">
          <a:xfrm>
            <a:off x="8410091" y="4493342"/>
            <a:ext cx="358047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JNI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作为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C++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的通信桥梁，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JSC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作为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C++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的通信桥梁，而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C++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最终连接了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与</a:t>
            </a:r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814" y="326004"/>
            <a:ext cx="10429984" cy="620486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56484" y="758159"/>
            <a:ext cx="245283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通信桥与配置表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6743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97" y="323557"/>
            <a:ext cx="7466905" cy="6208438"/>
          </a:xfrm>
          <a:prstGeom prst="rect">
            <a:avLst/>
          </a:prstGeom>
        </p:spPr>
      </p:pic>
      <p:sp>
        <p:nvSpPr>
          <p:cNvPr id="15" name="TextBox 13"/>
          <p:cNvSpPr txBox="1"/>
          <p:nvPr/>
        </p:nvSpPr>
        <p:spPr>
          <a:xfrm>
            <a:off x="9106285" y="3159453"/>
            <a:ext cx="245283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JavaScript-&gt;Java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4990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70" y="246490"/>
            <a:ext cx="8017938" cy="6267108"/>
          </a:xfrm>
          <a:prstGeom prst="rect">
            <a:avLst/>
          </a:prstGeom>
        </p:spPr>
      </p:pic>
      <p:sp>
        <p:nvSpPr>
          <p:cNvPr id="16" name="TextBox 13"/>
          <p:cNvSpPr txBox="1"/>
          <p:nvPr/>
        </p:nvSpPr>
        <p:spPr>
          <a:xfrm>
            <a:off x="9341626" y="3056086"/>
            <a:ext cx="245283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Java-&gt;JavaScript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63690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>
            <a:spLocks noChangeArrowheads="1"/>
          </p:cNvSpPr>
          <p:nvPr/>
        </p:nvSpPr>
        <p:spPr bwMode="auto">
          <a:xfrm>
            <a:off x="1127930" y="1881708"/>
            <a:ext cx="9684614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/1ReactNative</a:t>
            </a:r>
            <a:r>
              <a:rPr lang="zh-CN" altLang="en-US" dirty="0">
                <a:solidFill>
                  <a:srgbClr val="FFC000"/>
                </a:solidFill>
              </a:rPr>
              <a:t>源码篇：源码初识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/2ReactNative</a:t>
            </a:r>
            <a:r>
              <a:rPr lang="zh-CN" altLang="en-US" dirty="0">
                <a:solidFill>
                  <a:srgbClr val="FFC000"/>
                </a:solidFill>
              </a:rPr>
              <a:t>源码篇：代码调用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/3ReactNative</a:t>
            </a:r>
            <a:r>
              <a:rPr lang="zh-CN" altLang="en-US" dirty="0">
                <a:solidFill>
                  <a:srgbClr val="FFC000"/>
                </a:solidFill>
              </a:rPr>
              <a:t>源码篇：启动流程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/4ReactNative</a:t>
            </a:r>
            <a:r>
              <a:rPr lang="zh-CN" altLang="en-US" dirty="0">
                <a:solidFill>
                  <a:srgbClr val="FFC000"/>
                </a:solidFill>
              </a:rPr>
              <a:t>源码篇：渲染原理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/5ReactNative</a:t>
            </a:r>
            <a:r>
              <a:rPr lang="zh-CN" altLang="en-US" dirty="0">
                <a:solidFill>
                  <a:srgbClr val="FFC000"/>
                </a:solidFill>
              </a:rPr>
              <a:t>源码篇：线程模型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  <a:p>
            <a:r>
              <a:rPr lang="en-US" altLang="zh-CN" dirty="0" smtClean="0">
                <a:solidFill>
                  <a:srgbClr val="FFC000"/>
                </a:solidFill>
                <a:hlinkClick r:id="rId2"/>
              </a:rPr>
              <a:t>https</a:t>
            </a:r>
            <a:r>
              <a:rPr lang="en-US" altLang="zh-CN" dirty="0">
                <a:solidFill>
                  <a:srgbClr val="FFC000"/>
                </a:solidFill>
                <a:hlinkClick r:id="rId2"/>
              </a:rPr>
              <a:t>://github.com/guoxiaoxing/awesome-react-native/blob/master/doc/ReactNative</a:t>
            </a:r>
            <a:r>
              <a:rPr lang="zh-CN" altLang="en-US" dirty="0">
                <a:solidFill>
                  <a:srgbClr val="FFC000"/>
                </a:solidFill>
              </a:rPr>
              <a:t>源码篇</a:t>
            </a:r>
            <a:r>
              <a:rPr lang="en-US" altLang="zh-CN" dirty="0">
                <a:solidFill>
                  <a:srgbClr val="FFC000"/>
                </a:solidFill>
              </a:rPr>
              <a:t>/6ReactNative</a:t>
            </a:r>
            <a:r>
              <a:rPr lang="zh-CN" altLang="en-US" dirty="0">
                <a:solidFill>
                  <a:srgbClr val="FFC000"/>
                </a:solidFill>
              </a:rPr>
              <a:t>源码篇：通信机制</a:t>
            </a:r>
            <a:r>
              <a:rPr lang="en-US" altLang="zh-CN" dirty="0">
                <a:solidFill>
                  <a:srgbClr val="FFC000"/>
                </a:solidFill>
              </a:rPr>
              <a:t>.</a:t>
            </a:r>
            <a:r>
              <a:rPr lang="en-US" altLang="zh-CN" dirty="0" smtClean="0">
                <a:solidFill>
                  <a:srgbClr val="FFC000"/>
                </a:solidFill>
              </a:rPr>
              <a:t>md</a:t>
            </a:r>
            <a:endParaRPr lang="en-US" altLang="zh-CN" dirty="0">
              <a:solidFill>
                <a:srgbClr val="FFC000"/>
              </a:solidFill>
            </a:endParaRPr>
          </a:p>
        </p:txBody>
      </p:sp>
      <p:sp>
        <p:nvSpPr>
          <p:cNvPr id="3" name="TextBox 13"/>
          <p:cNvSpPr txBox="1"/>
          <p:nvPr/>
        </p:nvSpPr>
        <p:spPr>
          <a:xfrm>
            <a:off x="1127930" y="1261303"/>
            <a:ext cx="245283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文章链接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51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65942" y="12073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441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04975" y="281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865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 dir="i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2423228" y="1338652"/>
            <a:ext cx="7488969" cy="2808312"/>
            <a:chOff x="2494669" y="1413570"/>
            <a:chExt cx="7488969" cy="2808312"/>
          </a:xfrm>
        </p:grpSpPr>
        <p:sp>
          <p:nvSpPr>
            <p:cNvPr id="40" name="Freeform 27"/>
            <p:cNvSpPr>
              <a:spLocks/>
            </p:cNvSpPr>
            <p:nvPr/>
          </p:nvSpPr>
          <p:spPr bwMode="auto">
            <a:xfrm rot="10800000" flipH="1" flipV="1">
              <a:off x="2494669" y="1903450"/>
              <a:ext cx="2808449" cy="2318432"/>
            </a:xfrm>
            <a:custGeom>
              <a:avLst/>
              <a:gdLst>
                <a:gd name="T0" fmla="*/ 0 w 1905"/>
                <a:gd name="T1" fmla="*/ 2147483647 h 136"/>
                <a:gd name="T2" fmla="*/ 2147483647 w 1905"/>
                <a:gd name="T3" fmla="*/ 0 h 136"/>
                <a:gd name="T4" fmla="*/ 2147483647 w 1905"/>
                <a:gd name="T5" fmla="*/ 0 h 136"/>
                <a:gd name="T6" fmla="*/ 0 60000 65536"/>
                <a:gd name="T7" fmla="*/ 0 60000 65536"/>
                <a:gd name="T8" fmla="*/ 0 60000 65536"/>
                <a:gd name="T9" fmla="*/ 0 w 1905"/>
                <a:gd name="T10" fmla="*/ 0 h 136"/>
                <a:gd name="T11" fmla="*/ 1905 w 1905"/>
                <a:gd name="T12" fmla="*/ 136 h 1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05" h="136">
                  <a:moveTo>
                    <a:pt x="0" y="136"/>
                  </a:moveTo>
                  <a:lnTo>
                    <a:pt x="317" y="0"/>
                  </a:lnTo>
                  <a:lnTo>
                    <a:pt x="1905" y="0"/>
                  </a:lnTo>
                </a:path>
              </a:pathLst>
            </a:custGeom>
            <a:noFill/>
            <a:ln w="25400" cap="rnd" cmpd="sng">
              <a:solidFill>
                <a:sysClr val="window" lastClr="FFFFFF">
                  <a:lumMod val="65000"/>
                </a:sysClr>
              </a:solidFill>
              <a:prstDash val="sysDot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5303118" y="1413570"/>
              <a:ext cx="0" cy="1422737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sysDash"/>
            </a:ln>
            <a:effectLst/>
          </p:spPr>
        </p:cxnSp>
        <p:sp>
          <p:nvSpPr>
            <p:cNvPr id="55" name="Text Box 28"/>
            <p:cNvSpPr txBox="1">
              <a:spLocks noChangeArrowheads="1"/>
            </p:cNvSpPr>
            <p:nvPr/>
          </p:nvSpPr>
          <p:spPr bwMode="auto">
            <a:xfrm>
              <a:off x="5447134" y="1464612"/>
              <a:ext cx="4536504" cy="1289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5pPr>
              <a:lvl6pPr marL="25146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6pPr>
              <a:lvl7pPr marL="29718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7pPr>
              <a:lvl8pPr marL="34290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8pPr>
              <a:lvl9pPr marL="38862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9pPr>
            </a:lstStyle>
            <a:p>
              <a:pPr marL="342900" lvl="0" indent="-342900" defTabSz="914400" eaLnBrk="1" hangingPunct="1">
                <a:lnSpc>
                  <a:spcPct val="150000"/>
                </a:lnSpc>
                <a:buFont typeface="+mj-lt"/>
                <a:buAutoNum type="arabicPeriod"/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理解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源码的整体框架</a:t>
              </a:r>
              <a:endParaRPr lang="en-US" altLang="zh-CN" kern="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marL="342900" lvl="0" indent="-342900" eaLnBrk="1" hangingPunct="1">
                <a:lnSpc>
                  <a:spcPct val="150000"/>
                </a:lnSpc>
                <a:buFont typeface="+mj-lt"/>
                <a:buAutoNum type="arabicPeriod"/>
                <a:defRPr/>
              </a:pPr>
              <a:r>
                <a:rPr lang="zh-CN" altLang="en-US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理解</a:t>
              </a:r>
              <a:r>
                <a:rPr lang="en-US" altLang="zh-CN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源码的主线支线</a:t>
              </a:r>
              <a:endParaRPr lang="en-US" altLang="zh-CN" kern="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marL="342900" lvl="0" indent="-342900" eaLnBrk="1" hangingPunct="1">
                <a:lnSpc>
                  <a:spcPct val="150000"/>
                </a:lnSpc>
                <a:buFont typeface="+mj-lt"/>
                <a:buAutoNum type="arabicPeriod"/>
                <a:defRPr/>
              </a:pPr>
              <a:r>
                <a:rPr lang="zh-CN" altLang="en-US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理解</a:t>
              </a:r>
              <a:r>
                <a:rPr lang="en-US" altLang="zh-CN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源码的基本角色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06574" y="1303218"/>
            <a:ext cx="2520000" cy="4646856"/>
            <a:chOff x="406574" y="1303218"/>
            <a:chExt cx="2520000" cy="4646856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26671" y="1303218"/>
              <a:ext cx="1879805" cy="3781779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组合 29"/>
            <p:cNvGrpSpPr/>
            <p:nvPr/>
          </p:nvGrpSpPr>
          <p:grpSpPr>
            <a:xfrm>
              <a:off x="406574" y="5374011"/>
              <a:ext cx="2520000" cy="576063"/>
              <a:chOff x="406574" y="5374011"/>
              <a:chExt cx="2520000" cy="576063"/>
            </a:xfrm>
          </p:grpSpPr>
          <p:sp>
            <p:nvSpPr>
              <p:cNvPr id="31" name="TextBox 30">
                <a:hlinkClick r:id="" action="ppaction://hlinkshowjump?jump=nextslide"/>
              </p:cNvPr>
              <p:cNvSpPr txBox="1"/>
              <p:nvPr/>
            </p:nvSpPr>
            <p:spPr>
              <a:xfrm>
                <a:off x="406574" y="5479481"/>
                <a:ext cx="252000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源码概览</a:t>
                </a:r>
                <a:endPara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 flipV="1">
                <a:off x="419041" y="5374011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  <p:cxnSp>
            <p:nvCxnSpPr>
              <p:cNvPr id="33" name="直接连接符 32"/>
              <p:cNvCxnSpPr/>
              <p:nvPr/>
            </p:nvCxnSpPr>
            <p:spPr>
              <a:xfrm flipV="1">
                <a:off x="406574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</p:grpSp>
      </p:grpSp>
      <p:grpSp>
        <p:nvGrpSpPr>
          <p:cNvPr id="34" name="组合 33"/>
          <p:cNvGrpSpPr/>
          <p:nvPr/>
        </p:nvGrpSpPr>
        <p:grpSpPr>
          <a:xfrm>
            <a:off x="3358902" y="1302238"/>
            <a:ext cx="2520280" cy="4647836"/>
            <a:chOff x="3358902" y="1302238"/>
            <a:chExt cx="2520280" cy="4647836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679900" y="1302238"/>
              <a:ext cx="1878004" cy="377815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组合 35"/>
            <p:cNvGrpSpPr/>
            <p:nvPr/>
          </p:nvGrpSpPr>
          <p:grpSpPr>
            <a:xfrm>
              <a:off x="3358902" y="5374010"/>
              <a:ext cx="2520280" cy="576064"/>
              <a:chOff x="3358902" y="5374010"/>
              <a:chExt cx="2520280" cy="576064"/>
            </a:xfrm>
          </p:grpSpPr>
          <p:sp>
            <p:nvSpPr>
              <p:cNvPr id="37" name="TextBox 36">
                <a:hlinkClick r:id="" action="ppaction://hlinkshowjump?jump=nextslide"/>
              </p:cNvPr>
              <p:cNvSpPr txBox="1"/>
              <p:nvPr/>
            </p:nvSpPr>
            <p:spPr>
              <a:xfrm>
                <a:off x="3358902" y="5479481"/>
                <a:ext cx="252000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启动流程</a:t>
                </a:r>
                <a:endPara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V="1">
                <a:off x="3371649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  <p:cxnSp>
            <p:nvCxnSpPr>
              <p:cNvPr id="39" name="直接连接符 38"/>
              <p:cNvCxnSpPr/>
              <p:nvPr/>
            </p:nvCxnSpPr>
            <p:spPr>
              <a:xfrm flipV="1">
                <a:off x="3359182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</p:grpSp>
      </p:grpSp>
      <p:grpSp>
        <p:nvGrpSpPr>
          <p:cNvPr id="41" name="组合 40"/>
          <p:cNvGrpSpPr/>
          <p:nvPr/>
        </p:nvGrpSpPr>
        <p:grpSpPr>
          <a:xfrm>
            <a:off x="6282770" y="1301851"/>
            <a:ext cx="2548460" cy="4648223"/>
            <a:chOff x="6282770" y="1301851"/>
            <a:chExt cx="2548460" cy="4648223"/>
          </a:xfrm>
        </p:grpSpPr>
        <p:pic>
          <p:nvPicPr>
            <p:cNvPr id="4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32239" y="1301851"/>
              <a:ext cx="1877981" cy="3778110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/>
            <p:cNvGrpSpPr/>
            <p:nvPr/>
          </p:nvGrpSpPr>
          <p:grpSpPr>
            <a:xfrm>
              <a:off x="6282770" y="5374010"/>
              <a:ext cx="2548460" cy="576064"/>
              <a:chOff x="6282770" y="5374010"/>
              <a:chExt cx="2548460" cy="576064"/>
            </a:xfrm>
          </p:grpSpPr>
          <p:sp>
            <p:nvSpPr>
              <p:cNvPr id="44" name="TextBox 43">
                <a:hlinkClick r:id="" action="ppaction://hlinkshowjump?jump=nextslide"/>
              </p:cNvPr>
              <p:cNvSpPr txBox="1"/>
              <p:nvPr/>
            </p:nvSpPr>
            <p:spPr>
              <a:xfrm>
                <a:off x="6282770" y="5479551"/>
                <a:ext cx="254846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渲染原理</a:t>
                </a:r>
                <a:endPara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45" name="直接连接符 44"/>
              <p:cNvCxnSpPr/>
              <p:nvPr/>
            </p:nvCxnSpPr>
            <p:spPr>
              <a:xfrm flipV="1">
                <a:off x="6323697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  <p:cxnSp>
            <p:nvCxnSpPr>
              <p:cNvPr id="46" name="直接连接符 45"/>
              <p:cNvCxnSpPr/>
              <p:nvPr/>
            </p:nvCxnSpPr>
            <p:spPr>
              <a:xfrm flipV="1">
                <a:off x="6311230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</p:grpSp>
      </p:grpSp>
      <p:grpSp>
        <p:nvGrpSpPr>
          <p:cNvPr id="47" name="组合 46"/>
          <p:cNvGrpSpPr/>
          <p:nvPr/>
        </p:nvGrpSpPr>
        <p:grpSpPr>
          <a:xfrm>
            <a:off x="9263558" y="1304440"/>
            <a:ext cx="2520001" cy="4645634"/>
            <a:chOff x="9263558" y="1304440"/>
            <a:chExt cx="2520001" cy="4645634"/>
          </a:xfrm>
        </p:grpSpPr>
        <p:pic>
          <p:nvPicPr>
            <p:cNvPr id="48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583715" y="1304440"/>
              <a:ext cx="1879685" cy="3781538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9" name="组合 48"/>
            <p:cNvGrpSpPr/>
            <p:nvPr/>
          </p:nvGrpSpPr>
          <p:grpSpPr>
            <a:xfrm>
              <a:off x="9263558" y="5374010"/>
              <a:ext cx="2520001" cy="576064"/>
              <a:chOff x="9263558" y="5374010"/>
              <a:chExt cx="2520001" cy="576064"/>
            </a:xfrm>
          </p:grpSpPr>
          <p:sp>
            <p:nvSpPr>
              <p:cNvPr id="50" name="TextBox 49">
                <a:hlinkClick r:id="" action="ppaction://hlinkshowjump?jump=nextslide"/>
              </p:cNvPr>
              <p:cNvSpPr txBox="1"/>
              <p:nvPr/>
            </p:nvSpPr>
            <p:spPr>
              <a:xfrm>
                <a:off x="9263558" y="5479480"/>
                <a:ext cx="252000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通信机制</a:t>
                </a:r>
                <a:endParaRPr kumimoji="0" lang="en-US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 flipV="1">
                <a:off x="9276025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  <p:cxnSp>
            <p:nvCxnSpPr>
              <p:cNvPr id="52" name="直接连接符 51"/>
              <p:cNvCxnSpPr/>
              <p:nvPr/>
            </p:nvCxnSpPr>
            <p:spPr>
              <a:xfrm flipV="1">
                <a:off x="9263558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noFill/>
                <a:prstDash val="dash"/>
              </a:ln>
              <a:effectLst/>
            </p:spPr>
          </p:cxnSp>
        </p:grpSp>
      </p:grpSp>
      <p:pic>
        <p:nvPicPr>
          <p:cNvPr id="53" name="Picture 3" descr="C:\Documents and Settings\tdz\桌面\未标题-1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14948" y="2243212"/>
            <a:ext cx="2634931" cy="464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0465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8783E-6 -8.88067E-7 L 1.00821 0.249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410" y="1246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3.8674E-6 -4.6161E-6 L 0.38023 0.39108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5" y="1954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1.6582E-6 4.11656E-6 L 0.13677 0.38043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39" y="1901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3.95833E-6 -3.7037E-6 L 0.62135 0.3805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68" y="1902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10"/>
                            </p:stCondLst>
                            <p:childTnLst>
                              <p:par>
                                <p:cTn id="3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1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0"/>
                            </p:stCondLst>
                            <p:childTnLst>
                              <p:par>
                                <p:cTn id="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10"/>
                            </p:stCondLst>
                            <p:childTnLst>
                              <p:par>
                                <p:cTn id="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48148E-6 L -0.77734 1.48148E-6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67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30"/>
          <p:cNvSpPr>
            <a:spLocks noChangeShapeType="1"/>
          </p:cNvSpPr>
          <p:nvPr/>
        </p:nvSpPr>
        <p:spPr bwMode="auto">
          <a:xfrm>
            <a:off x="1051565" y="1897276"/>
            <a:ext cx="0" cy="45720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矩形 4"/>
          <p:cNvSpPr>
            <a:spLocks noChangeArrowheads="1"/>
          </p:cNvSpPr>
          <p:nvPr/>
        </p:nvSpPr>
        <p:spPr bwMode="auto">
          <a:xfrm>
            <a:off x="1175065" y="1768584"/>
            <a:ext cx="7714229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React.js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Facebook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推出的前端框架，采用组件化的方式简化了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开发。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3"/>
          <p:cNvSpPr txBox="1"/>
          <p:nvPr/>
        </p:nvSpPr>
        <p:spPr>
          <a:xfrm>
            <a:off x="1170136" y="1072417"/>
            <a:ext cx="3500631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 defTabSz="1218892">
              <a:defRPr/>
            </a:pPr>
            <a:r>
              <a:rPr lang="en-US" altLang="zh-CN" sz="20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0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0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的来源与背景</a:t>
            </a:r>
            <a:endParaRPr lang="en-US" altLang="zh-CN" sz="2000" kern="0" dirty="0">
              <a:solidFill>
                <a:srgbClr val="00C4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1173785" y="3190439"/>
            <a:ext cx="10068092" cy="874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Virtual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机制，高效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的界面绘制效率。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Virtual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是一个存在内存中的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对象，它与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是一一对应的关系，当界面发生变化时，它利用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Diff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算法将有变化的部分进行更新。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45504" y="4319174"/>
            <a:ext cx="83508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JSX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语法糖，将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标签与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封装到一个组件中，便于复用与开发。 </a:t>
            </a:r>
            <a:endParaRPr lang="zh-CN" altLang="en-US" dirty="0"/>
          </a:p>
        </p:txBody>
      </p:sp>
      <p:sp>
        <p:nvSpPr>
          <p:cNvPr id="23" name="TextBox 15"/>
          <p:cNvSpPr txBox="1"/>
          <p:nvPr/>
        </p:nvSpPr>
        <p:spPr>
          <a:xfrm>
            <a:off x="1123002" y="5049511"/>
            <a:ext cx="8224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正是这样一套可以利用</a:t>
            </a:r>
            <a:r>
              <a:rPr lang="en-US" altLang="zh-CN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React.js</a:t>
            </a:r>
            <a:r>
              <a:rPr lang="zh-CN" altLang="en-US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开发</a:t>
            </a:r>
            <a:r>
              <a:rPr lang="en-US" altLang="zh-CN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Android/IOS</a:t>
            </a:r>
            <a:r>
              <a:rPr lang="zh-CN" altLang="en-US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应用的框架。</a:t>
            </a:r>
            <a:endParaRPr lang="zh-CN" altLang="en-US" b="1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13"/>
          <p:cNvSpPr txBox="1"/>
          <p:nvPr/>
        </p:nvSpPr>
        <p:spPr>
          <a:xfrm>
            <a:off x="1195642" y="2600141"/>
            <a:ext cx="1088117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特点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6045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30"/>
          <p:cNvSpPr>
            <a:spLocks noChangeShapeType="1"/>
          </p:cNvSpPr>
          <p:nvPr/>
        </p:nvSpPr>
        <p:spPr bwMode="auto">
          <a:xfrm>
            <a:off x="1032711" y="2208362"/>
            <a:ext cx="0" cy="45720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75" y="594804"/>
            <a:ext cx="9637312" cy="5865387"/>
          </a:xfrm>
          <a:prstGeom prst="rect">
            <a:avLst/>
          </a:prstGeom>
        </p:spPr>
      </p:pic>
      <p:sp>
        <p:nvSpPr>
          <p:cNvPr id="9" name="TextBox 13"/>
          <p:cNvSpPr txBox="1"/>
          <p:nvPr/>
        </p:nvSpPr>
        <p:spPr>
          <a:xfrm>
            <a:off x="9247912" y="3237823"/>
            <a:ext cx="2828679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defTabSz="12188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000" kern="0" noProof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框架图</a:t>
            </a:r>
            <a:endParaRPr kumimoji="0" lang="en-US" altLang="zh-CN" sz="2000" b="0" i="0" u="none" strike="noStrike" kern="0" cap="none" spc="0" normalizeH="0" baseline="0" noProof="0" dirty="0" smtClean="0">
              <a:ln>
                <a:noFill/>
              </a:ln>
              <a:solidFill>
                <a:srgbClr val="00C4F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06951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30"/>
          <p:cNvSpPr>
            <a:spLocks noChangeShapeType="1"/>
          </p:cNvSpPr>
          <p:nvPr/>
        </p:nvSpPr>
        <p:spPr bwMode="auto">
          <a:xfrm>
            <a:off x="1032711" y="2353439"/>
            <a:ext cx="0" cy="45720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83531" y="867579"/>
            <a:ext cx="8609605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 defTabSz="1218892"/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理解</a:t>
            </a: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源码的主线支线</a:t>
            </a:r>
            <a:endParaRPr lang="zh-CN" altLang="en-US" sz="2000" kern="0" dirty="0">
              <a:solidFill>
                <a:srgbClr val="00C4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30710" y="1846068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主线</a:t>
            </a:r>
            <a:endParaRPr lang="zh-CN" altLang="en-US" sz="8800" b="1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30710" y="3826552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支线</a:t>
            </a:r>
            <a:endParaRPr lang="zh-CN" altLang="en-US" sz="8800" b="1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321628" y="1975979"/>
            <a:ext cx="0" cy="1186729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</a:ln>
          <a:effectLst/>
        </p:spPr>
      </p:cxnSp>
      <p:cxnSp>
        <p:nvCxnSpPr>
          <p:cNvPr id="21" name="直接连接符 20"/>
          <p:cNvCxnSpPr/>
          <p:nvPr/>
        </p:nvCxnSpPr>
        <p:spPr>
          <a:xfrm>
            <a:off x="4321628" y="3956463"/>
            <a:ext cx="0" cy="1186729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</a:ln>
          <a:effectLst/>
        </p:spPr>
      </p:cxn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4618784" y="2388182"/>
            <a:ext cx="6462727" cy="417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1218892">
              <a:lnSpc>
                <a:spcPct val="13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应用的启动流程、渲染原理与通信机制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4"/>
          <p:cNvSpPr>
            <a:spLocks noChangeArrowheads="1"/>
          </p:cNvSpPr>
          <p:nvPr/>
        </p:nvSpPr>
        <p:spPr bwMode="auto">
          <a:xfrm>
            <a:off x="4601029" y="3981210"/>
            <a:ext cx="6462727" cy="1249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1218892">
              <a:lnSpc>
                <a:spcPct val="13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Dev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Support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相关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  <a:endParaRPr lang="en-US" altLang="zh-CN" dirty="0" smtClean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8892">
              <a:lnSpc>
                <a:spcPct val="13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SOLoader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加载动态库以及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JNI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的映射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机制</a:t>
            </a:r>
            <a:endParaRPr lang="en-US" altLang="zh-CN" dirty="0" smtClean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8892">
              <a:lnSpc>
                <a:spcPct val="13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组件与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组件的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shi’xian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2516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85368" y="677619"/>
            <a:ext cx="8609605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 defTabSz="1218892"/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理解</a:t>
            </a: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000" kern="0" dirty="0" smtClean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源码的基本角色</a:t>
            </a:r>
            <a:endParaRPr lang="zh-CN" altLang="en-US" sz="2000" kern="0" dirty="0">
              <a:solidFill>
                <a:srgbClr val="00C4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Line 130"/>
          <p:cNvSpPr>
            <a:spLocks noChangeShapeType="1"/>
          </p:cNvSpPr>
          <p:nvPr/>
        </p:nvSpPr>
        <p:spPr bwMode="auto">
          <a:xfrm>
            <a:off x="1990750" y="2349674"/>
            <a:ext cx="0" cy="45720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矩形 4"/>
          <p:cNvSpPr>
            <a:spLocks noChangeArrowheads="1"/>
          </p:cNvSpPr>
          <p:nvPr/>
        </p:nvSpPr>
        <p:spPr bwMode="auto">
          <a:xfrm>
            <a:off x="1098126" y="1196469"/>
            <a:ext cx="9794773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ReactContext</a:t>
            </a:r>
            <a:r>
              <a:rPr lang="zh-CN" altLang="en-US" b="1" dirty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继承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ContextWrapper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，是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RN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应用的上下文，它可以访问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RN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的核心类的实现。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4"/>
          <p:cNvSpPr>
            <a:spLocks noChangeArrowheads="1"/>
          </p:cNvSpPr>
          <p:nvPr/>
        </p:nvSpPr>
        <p:spPr bwMode="auto">
          <a:xfrm>
            <a:off x="1124760" y="2370354"/>
            <a:ext cx="9433044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CatalystInstance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由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CatalystInstanceImpl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实现，通信大管家，负责协调三端通信。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4"/>
          <p:cNvSpPr>
            <a:spLocks noChangeArrowheads="1"/>
          </p:cNvSpPr>
          <p:nvPr/>
        </p:nvSpPr>
        <p:spPr bwMode="auto">
          <a:xfrm>
            <a:off x="1089249" y="1785785"/>
            <a:ext cx="9433044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ReactInstanceManager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应用大总管，负责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RN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应用的启动以及统筹其他各方的工作。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4"/>
          <p:cNvSpPr>
            <a:spLocks noChangeArrowheads="1"/>
          </p:cNvSpPr>
          <p:nvPr/>
        </p:nvSpPr>
        <p:spPr bwMode="auto">
          <a:xfrm>
            <a:off x="1130252" y="3032573"/>
            <a:ext cx="9433044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ReactBridge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通信桥，三端通信的桥梁。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4"/>
          <p:cNvSpPr>
            <a:spLocks noChangeArrowheads="1"/>
          </p:cNvSpPr>
          <p:nvPr/>
        </p:nvSpPr>
        <p:spPr bwMode="auto">
          <a:xfrm>
            <a:off x="1103124" y="5562317"/>
            <a:ext cx="9433044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JSCExecutor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脚本引擎，封装了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Webkit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JavaScriptCore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，负责解释执行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4"/>
          <p:cNvSpPr>
            <a:spLocks noChangeArrowheads="1"/>
          </p:cNvSpPr>
          <p:nvPr/>
        </p:nvSpPr>
        <p:spPr bwMode="auto">
          <a:xfrm>
            <a:off x="1158014" y="3647348"/>
            <a:ext cx="9433044" cy="45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MessageQueue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消息队列，接收与处理各方的函数调用。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4"/>
          <p:cNvSpPr>
            <a:spLocks noChangeArrowheads="1"/>
          </p:cNvSpPr>
          <p:nvPr/>
        </p:nvSpPr>
        <p:spPr bwMode="auto">
          <a:xfrm>
            <a:off x="1128146" y="4271439"/>
            <a:ext cx="9960064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JavaScriptModuleRegistry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JavaScriptModule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注册表，负责管理与查找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JavaScriptModule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4"/>
          <p:cNvSpPr>
            <a:spLocks noChangeArrowheads="1"/>
          </p:cNvSpPr>
          <p:nvPr/>
        </p:nvSpPr>
        <p:spPr bwMode="auto">
          <a:xfrm>
            <a:off x="1108937" y="4913169"/>
            <a:ext cx="943304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err="1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NativeModuleRegistry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rgbClr val="FF990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JavaModule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注册表，负责管理与查找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JavaModule</a:t>
            </a:r>
            <a:r>
              <a:rPr lang="zh-CN" altLang="en-US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1182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2423228" y="1249875"/>
            <a:ext cx="7488969" cy="2808312"/>
            <a:chOff x="2494669" y="1413570"/>
            <a:chExt cx="7488969" cy="2808312"/>
          </a:xfrm>
        </p:grpSpPr>
        <p:sp>
          <p:nvSpPr>
            <p:cNvPr id="55" name="Freeform 27"/>
            <p:cNvSpPr>
              <a:spLocks/>
            </p:cNvSpPr>
            <p:nvPr/>
          </p:nvSpPr>
          <p:spPr bwMode="auto">
            <a:xfrm rot="10800000" flipH="1" flipV="1">
              <a:off x="2494669" y="1903450"/>
              <a:ext cx="2808449" cy="2318432"/>
            </a:xfrm>
            <a:custGeom>
              <a:avLst/>
              <a:gdLst>
                <a:gd name="T0" fmla="*/ 0 w 1905"/>
                <a:gd name="T1" fmla="*/ 2147483647 h 136"/>
                <a:gd name="T2" fmla="*/ 2147483647 w 1905"/>
                <a:gd name="T3" fmla="*/ 0 h 136"/>
                <a:gd name="T4" fmla="*/ 2147483647 w 1905"/>
                <a:gd name="T5" fmla="*/ 0 h 136"/>
                <a:gd name="T6" fmla="*/ 0 60000 65536"/>
                <a:gd name="T7" fmla="*/ 0 60000 65536"/>
                <a:gd name="T8" fmla="*/ 0 60000 65536"/>
                <a:gd name="T9" fmla="*/ 0 w 1905"/>
                <a:gd name="T10" fmla="*/ 0 h 136"/>
                <a:gd name="T11" fmla="*/ 1905 w 1905"/>
                <a:gd name="T12" fmla="*/ 136 h 1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05" h="136">
                  <a:moveTo>
                    <a:pt x="0" y="136"/>
                  </a:moveTo>
                  <a:lnTo>
                    <a:pt x="317" y="0"/>
                  </a:lnTo>
                  <a:lnTo>
                    <a:pt x="1905" y="0"/>
                  </a:lnTo>
                </a:path>
              </a:pathLst>
            </a:custGeom>
            <a:noFill/>
            <a:ln w="25400" cap="rnd" cmpd="sng">
              <a:solidFill>
                <a:sysClr val="window" lastClr="FFFFFF">
                  <a:lumMod val="65000"/>
                </a:sysClr>
              </a:solidFill>
              <a:prstDash val="sysDot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5303118" y="1413570"/>
              <a:ext cx="0" cy="993337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65000"/>
                </a:sysClr>
              </a:solidFill>
              <a:prstDash val="sysDash"/>
            </a:ln>
            <a:effectLst/>
          </p:spPr>
        </p:cxnSp>
        <p:sp>
          <p:nvSpPr>
            <p:cNvPr id="57" name="Text Box 28"/>
            <p:cNvSpPr txBox="1">
              <a:spLocks noChangeArrowheads="1"/>
            </p:cNvSpPr>
            <p:nvPr/>
          </p:nvSpPr>
          <p:spPr bwMode="auto">
            <a:xfrm>
              <a:off x="5447134" y="1419047"/>
              <a:ext cx="4536504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5pPr>
              <a:lvl6pPr marL="25146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6pPr>
              <a:lvl7pPr marL="29718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7pPr>
              <a:lvl8pPr marL="34290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8pPr>
              <a:lvl9pPr marL="3886200" indent="-228600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34" charset="-127"/>
                  <a:ea typeface="굴림" pitchFamily="34" charset="-127"/>
                </a:defRPr>
              </a:lvl9pPr>
            </a:lstStyle>
            <a:p>
              <a:pPr marL="400050" lvl="0" indent="-400050" defTabSz="914400" eaLnBrk="1" hangingPunct="1">
                <a:lnSpc>
                  <a:spcPct val="150000"/>
                </a:lnSpc>
                <a:buFont typeface="+mj-ea"/>
                <a:buAutoNum type="ea1JpnChsDbPeriod"/>
                <a:defRPr/>
              </a:pP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应用的整体结构</a:t>
              </a:r>
              <a:endParaRPr lang="en-US" altLang="zh-CN" kern="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  <a:p>
              <a:pPr marL="400050" lvl="0" indent="-400050" defTabSz="914400" eaLnBrk="1" hangingPunct="1">
                <a:lnSpc>
                  <a:spcPct val="150000"/>
                </a:lnSpc>
                <a:buFont typeface="+mj-ea"/>
                <a:buAutoNum type="ea1JpnChsDbPeriod"/>
                <a:defRPr/>
              </a:pP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React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en-US" altLang="zh-CN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Native</a:t>
              </a:r>
              <a:r>
                <a:rPr lang="zh-CN" altLang="en-US" kern="0" dirty="0">
                  <a:solidFill>
                    <a:schemeClr val="bg1"/>
                  </a:solidFill>
                  <a:latin typeface="微软雅黑"/>
                  <a:ea typeface="微软雅黑"/>
                </a:rPr>
                <a:t> </a:t>
              </a:r>
              <a:r>
                <a:rPr lang="zh-CN" altLang="en-US" kern="0" dirty="0" smtClean="0">
                  <a:solidFill>
                    <a:schemeClr val="bg1"/>
                  </a:solidFill>
                  <a:latin typeface="微软雅黑"/>
                  <a:ea typeface="微软雅黑"/>
                </a:rPr>
                <a:t>应用的启动流程</a:t>
              </a:r>
              <a:endParaRPr lang="en-US" altLang="zh-CN" kern="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06574" y="1303218"/>
            <a:ext cx="2520000" cy="4646856"/>
            <a:chOff x="406574" y="1303218"/>
            <a:chExt cx="2520000" cy="4646856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26671" y="1303218"/>
              <a:ext cx="1879805" cy="3781779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组合 29"/>
            <p:cNvGrpSpPr/>
            <p:nvPr/>
          </p:nvGrpSpPr>
          <p:grpSpPr>
            <a:xfrm>
              <a:off x="406574" y="5374011"/>
              <a:ext cx="2520000" cy="576063"/>
              <a:chOff x="406574" y="5374011"/>
              <a:chExt cx="2520000" cy="576063"/>
            </a:xfrm>
          </p:grpSpPr>
          <p:sp>
            <p:nvSpPr>
              <p:cNvPr id="31" name="TextBox 30">
                <a:hlinkClick r:id="" action="ppaction://hlinkshowjump?jump=nextslide"/>
              </p:cNvPr>
              <p:cNvSpPr txBox="1"/>
              <p:nvPr/>
            </p:nvSpPr>
            <p:spPr>
              <a:xfrm>
                <a:off x="406574" y="5479481"/>
                <a:ext cx="252000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源码概览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 flipV="1">
                <a:off x="419041" y="5374011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33" name="直接连接符 32"/>
              <p:cNvCxnSpPr/>
              <p:nvPr/>
            </p:nvCxnSpPr>
            <p:spPr>
              <a:xfrm flipV="1">
                <a:off x="406574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34" name="组合 33"/>
          <p:cNvGrpSpPr/>
          <p:nvPr/>
        </p:nvGrpSpPr>
        <p:grpSpPr>
          <a:xfrm>
            <a:off x="6282770" y="1301851"/>
            <a:ext cx="2548460" cy="4648223"/>
            <a:chOff x="6282770" y="1301851"/>
            <a:chExt cx="2548460" cy="4648223"/>
          </a:xfrm>
        </p:grpSpPr>
        <p:pic>
          <p:nvPicPr>
            <p:cNvPr id="35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632239" y="1301851"/>
              <a:ext cx="1877981" cy="3778110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组合 35"/>
            <p:cNvGrpSpPr/>
            <p:nvPr/>
          </p:nvGrpSpPr>
          <p:grpSpPr>
            <a:xfrm>
              <a:off x="6282770" y="5374010"/>
              <a:ext cx="2548460" cy="576064"/>
              <a:chOff x="6282770" y="5374010"/>
              <a:chExt cx="2548460" cy="576064"/>
            </a:xfrm>
          </p:grpSpPr>
          <p:sp>
            <p:nvSpPr>
              <p:cNvPr id="37" name="TextBox 36">
                <a:hlinkClick r:id="" action="ppaction://hlinkshowjump?jump=nextslide"/>
              </p:cNvPr>
              <p:cNvSpPr txBox="1"/>
              <p:nvPr/>
            </p:nvSpPr>
            <p:spPr>
              <a:xfrm>
                <a:off x="6282770" y="5479551"/>
                <a:ext cx="2548460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渲染原理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V="1">
                <a:off x="6323697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39" name="直接连接符 38"/>
              <p:cNvCxnSpPr/>
              <p:nvPr/>
            </p:nvCxnSpPr>
            <p:spPr>
              <a:xfrm flipV="1">
                <a:off x="6311230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grpSp>
        <p:nvGrpSpPr>
          <p:cNvPr id="40" name="组合 39"/>
          <p:cNvGrpSpPr/>
          <p:nvPr/>
        </p:nvGrpSpPr>
        <p:grpSpPr>
          <a:xfrm>
            <a:off x="9263558" y="1304440"/>
            <a:ext cx="2520001" cy="4645634"/>
            <a:chOff x="9263558" y="1304440"/>
            <a:chExt cx="2520001" cy="4645634"/>
          </a:xfrm>
        </p:grpSpPr>
        <p:pic>
          <p:nvPicPr>
            <p:cNvPr id="41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583715" y="1304440"/>
              <a:ext cx="1879685" cy="3781538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" name="组合 41"/>
            <p:cNvGrpSpPr/>
            <p:nvPr/>
          </p:nvGrpSpPr>
          <p:grpSpPr>
            <a:xfrm>
              <a:off x="9263558" y="5374010"/>
              <a:ext cx="2520001" cy="576064"/>
              <a:chOff x="9263558" y="5374010"/>
              <a:chExt cx="2520001" cy="576064"/>
            </a:xfrm>
          </p:grpSpPr>
          <p:sp>
            <p:nvSpPr>
              <p:cNvPr id="43" name="TextBox 42">
                <a:hlinkClick r:id="" action="ppaction://hlinkshowjump?jump=nextslide"/>
              </p:cNvPr>
              <p:cNvSpPr txBox="1"/>
              <p:nvPr/>
            </p:nvSpPr>
            <p:spPr>
              <a:xfrm>
                <a:off x="9263558" y="5479480"/>
                <a:ext cx="2520001" cy="353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通信机制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44" name="直接连接符 43"/>
              <p:cNvCxnSpPr/>
              <p:nvPr/>
            </p:nvCxnSpPr>
            <p:spPr>
              <a:xfrm flipV="1">
                <a:off x="9276025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45" name="直接连接符 44"/>
              <p:cNvCxnSpPr/>
              <p:nvPr/>
            </p:nvCxnSpPr>
            <p:spPr>
              <a:xfrm flipV="1">
                <a:off x="9263558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46" name="Picture 3" descr="C:\Documents and Settings\tdz\桌面\未标题-1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14948" y="2243212"/>
            <a:ext cx="2634931" cy="464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组合 46"/>
          <p:cNvGrpSpPr/>
          <p:nvPr/>
        </p:nvGrpSpPr>
        <p:grpSpPr>
          <a:xfrm>
            <a:off x="3358902" y="1302238"/>
            <a:ext cx="2520280" cy="4647836"/>
            <a:chOff x="3358902" y="1302238"/>
            <a:chExt cx="2520280" cy="4647836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679900" y="1302238"/>
              <a:ext cx="1878004" cy="3778156"/>
            </a:xfrm>
            <a:prstGeom prst="rect">
              <a:avLst/>
            </a:prstGeom>
            <a:noFill/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9" name="组合 48"/>
            <p:cNvGrpSpPr/>
            <p:nvPr/>
          </p:nvGrpSpPr>
          <p:grpSpPr>
            <a:xfrm>
              <a:off x="3358902" y="5374010"/>
              <a:ext cx="2520280" cy="576064"/>
              <a:chOff x="3358902" y="5374010"/>
              <a:chExt cx="2520280" cy="576064"/>
            </a:xfrm>
          </p:grpSpPr>
          <p:sp>
            <p:nvSpPr>
              <p:cNvPr id="50" name="TextBox 49">
                <a:hlinkClick r:id="" action="ppaction://hlinkshowjump?jump=nextslide"/>
              </p:cNvPr>
              <p:cNvSpPr txBox="1"/>
              <p:nvPr/>
            </p:nvSpPr>
            <p:spPr>
              <a:xfrm>
                <a:off x="3358902" y="5479481"/>
                <a:ext cx="2520000" cy="3540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128582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700" kern="0" dirty="0" smtClean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启动流程</a:t>
                </a:r>
                <a:endParaRPr kumimoji="0" lang="en-US" altLang="zh-CN" sz="1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 flipV="1">
                <a:off x="3371649" y="5374010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  <p:cxnSp>
            <p:nvCxnSpPr>
              <p:cNvPr id="52" name="直接连接符 51"/>
              <p:cNvCxnSpPr/>
              <p:nvPr/>
            </p:nvCxnSpPr>
            <p:spPr>
              <a:xfrm flipV="1">
                <a:off x="3359182" y="5950073"/>
                <a:ext cx="2507533" cy="1"/>
              </a:xfrm>
              <a:prstGeom prst="line">
                <a:avLst/>
              </a:prstGeom>
              <a:noFill/>
              <a:ln w="9525" cap="flat" cmpd="sng" algn="ctr">
                <a:solidFill>
                  <a:srgbClr val="00B0F0"/>
                </a:solidFill>
                <a:prstDash val="dash"/>
              </a:ln>
              <a:effectLst/>
            </p:spPr>
          </p:cxnSp>
        </p:grpSp>
      </p:grpSp>
      <p:pic>
        <p:nvPicPr>
          <p:cNvPr id="53" name="s2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8982" y="3648382"/>
            <a:ext cx="1835871" cy="48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8783E-6 -8.88067E-7 L 1.00821 0.249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410" y="1246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17663E-6 -4.6161E-6 L 0.86349 0.38067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68" y="1903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-3.8674E-6 -4.6161E-6 L 0.38023 0.39108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5" y="1954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Motion origin="layout" path="M 1.6582E-6 4.11656E-6 L 0.13677 0.38043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39" y="1901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Rot by="-540000">
                                      <p:cBhvr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nodeType="withEffect">
                                  <p:stCondLst>
                                    <p:cond delay="21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10"/>
                            </p:stCondLst>
                            <p:childTnLst>
                              <p:par>
                                <p:cTn id="3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1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0"/>
                            </p:stCondLst>
                            <p:childTnLst>
                              <p:par>
                                <p:cTn id="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10"/>
                            </p:stCondLst>
                            <p:childTnLst>
                              <p:par>
                                <p:cTn id="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1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60"/>
                            </p:stCondLst>
                            <p:childTnLst>
                              <p:par>
                                <p:cTn id="51" presetID="35" presetClass="path" presetSubtype="0" accel="12000" decel="1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5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accel="12000" decel="1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5888E-6 -4.6161E-6 L -0.23915 -4.6161E-6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460"/>
                            </p:stCondLst>
                            <p:childTnLst>
                              <p:par>
                                <p:cTn id="5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44444E-6 L -0.77734 4.44444E-6 " pathEditMode="relative" rAng="0" ptsTypes="AA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67" y="0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30"/>
          <p:cNvSpPr>
            <a:spLocks noChangeShapeType="1"/>
          </p:cNvSpPr>
          <p:nvPr/>
        </p:nvSpPr>
        <p:spPr bwMode="auto">
          <a:xfrm>
            <a:off x="1032711" y="2208362"/>
            <a:ext cx="0" cy="457200"/>
          </a:xfrm>
          <a:prstGeom prst="line">
            <a:avLst/>
          </a:prstGeom>
          <a:noFill/>
          <a:ln w="38100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1073291" y="806384"/>
            <a:ext cx="8609605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 defTabSz="1218892">
              <a:defRPr/>
            </a:pPr>
            <a:r>
              <a:rPr lang="en-US" altLang="zh-CN" sz="24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24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Native</a:t>
            </a:r>
            <a:r>
              <a:rPr lang="zh-CN" altLang="en-US" sz="2400" kern="0" dirty="0">
                <a:solidFill>
                  <a:srgbClr val="00C4F0"/>
                </a:solidFill>
                <a:latin typeface="微软雅黑" pitchFamily="34" charset="-122"/>
                <a:ea typeface="微软雅黑" pitchFamily="34" charset="-122"/>
              </a:rPr>
              <a:t> 应用的整体结构</a:t>
            </a:r>
            <a:endParaRPr lang="en-US" altLang="zh-CN" sz="2000" kern="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4"/>
          <p:cNvSpPr>
            <a:spLocks noChangeArrowheads="1"/>
          </p:cNvSpPr>
          <p:nvPr/>
        </p:nvSpPr>
        <p:spPr bwMode="auto">
          <a:xfrm>
            <a:off x="1073291" y="1379179"/>
            <a:ext cx="9433044" cy="874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</a:pPr>
            <a:r>
              <a:rPr lang="en-US" altLang="zh-CN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RN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框架本质上是一个</a:t>
            </a:r>
            <a:r>
              <a:rPr lang="en-US" altLang="zh-CN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View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组件，它依托于</a:t>
            </a:r>
            <a:r>
              <a:rPr lang="en-US" altLang="zh-CN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Android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Activity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来呈现给用户，当然你也可以纯粹的把它当成一个</a:t>
            </a:r>
            <a:r>
              <a:rPr lang="en-US" altLang="zh-CN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View</a:t>
            </a:r>
            <a:r>
              <a:rPr lang="zh-CN" altLang="en-US" b="1" dirty="0" smtClean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组件来使用。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049" y="2545095"/>
            <a:ext cx="1746125" cy="351119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606" y="2541274"/>
            <a:ext cx="1748025" cy="351501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308" y="2541274"/>
            <a:ext cx="1748025" cy="351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5442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2830</TotalTime>
  <Words>581</Words>
  <Application>Microsoft Macintosh PowerPoint</Application>
  <PresentationFormat>宽屏</PresentationFormat>
  <Paragraphs>74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 Black</vt:lpstr>
      <vt:lpstr>Broadway</vt:lpstr>
      <vt:lpstr>Calibri</vt:lpstr>
      <vt:lpstr>DengXian</vt:lpstr>
      <vt:lpstr>Lao UI</vt:lpstr>
      <vt:lpstr>Tahoma</vt:lpstr>
      <vt:lpstr>经典繁仿黑</vt:lpstr>
      <vt:lpstr>楷体</vt:lpstr>
      <vt:lpstr>돋움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Microsoft Office 用户</cp:lastModifiedBy>
  <cp:revision>406</cp:revision>
  <dcterms:created xsi:type="dcterms:W3CDTF">2013-07-16T06:18:55Z</dcterms:created>
  <dcterms:modified xsi:type="dcterms:W3CDTF">2017-04-26T08:51:54Z</dcterms:modified>
</cp:coreProperties>
</file>

<file path=docProps/thumbnail.jpeg>
</file>